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85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143818CF-60EC-4EB0-940F-1F47B893E673}" name="ARTIK 교육 키트 소개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4687"/>
    <p:restoredTop sz="91618"/>
  </p:normalViewPr>
  <p:slideViewPr>
    <p:cSldViewPr>
      <p:cViewPr varScale="1">
        <p:scale>
          <a:sx n="66" d="100"/>
          <a:sy n="66" d="100"/>
        </p:scale>
        <p:origin x="-1542" y="-108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1352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3120" y="84"/>
      </p:cViewPr>
      <p:guideLst>
        <p:guide orient="horz" pos="3127"/>
        <p:guide pos="2140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58" tIns="47779" rIns="95558" bIns="47779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58" tIns="47779" rIns="95558" bIns="47779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99E3F67C-18C6-4B13-A72F-83EAAB7E0202}" type="datetime1">
              <a:rPr lang="ko-KR" altLang="en-US"/>
              <a:pPr lvl="0">
                <a:defRPr lang="ko-KR" altLang="en-US"/>
              </a:pPr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8" tIns="47779" rIns="95558" bIns="47779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58" tIns="47779" rIns="95558" bIns="47779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58" tIns="47779" rIns="95558" bIns="47779" anchor="b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58" tIns="47779" rIns="95558" bIns="47779" anchor="b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9A728CAD-2C59-4DFF-A088-477E0F0281F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28CAD-2C59-4DFF-A088-477E0F0281FE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28CAD-2C59-4DFF-A088-477E0F0281FE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28CAD-2C59-4DFF-A088-477E0F0281FE}" type="slidenum">
              <a:rPr lang="ko-KR" altLang="en-US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 b="1"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643710"/>
            <a:ext cx="2133600" cy="476250"/>
          </a:xfrm>
          <a:ln/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0773E7B7-9464-4F47-A6B8-52C2F2DAF3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2E6F3-DA07-4CBD-8E3D-06FB7CC6AF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46692-24E9-4674-B93B-576E2BFF91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 descr="마스터 텍스트 스타일을 편집합니다&#10;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1757162"/>
          </a:xfrm>
          <a:prstGeom prst="rect">
            <a:avLst/>
          </a:prstGeom>
          <a:noFill/>
          <a:ln w="3175" cap="sq">
            <a:noFill/>
            <a:miter lim="800000"/>
          </a:ln>
        </p:spPr>
        <p:txBody>
          <a:bodyPr wrap="square" lIns="252000" tIns="180000" rIns="180000" bIns="216000">
            <a:spAutoFit/>
          </a:bodyPr>
          <a:lstStyle>
            <a:lvl1pPr>
              <a:buSzPct val="11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buSzPct val="110000"/>
              <a:buFont typeface="맑은 고딕" pitchFamily="50" charset="-127"/>
              <a:buChar char="-"/>
              <a:defRPr sz="1600" b="0">
                <a:latin typeface="+mn-ea"/>
                <a:ea typeface="+mn-ea"/>
              </a:defRPr>
            </a:lvl2pPr>
            <a:lvl3pPr>
              <a:buSzPct val="110000"/>
              <a:buFont typeface="Arial" pitchFamily="34" charset="0"/>
              <a:buChar char="•"/>
              <a:defRPr sz="1400" b="0">
                <a:latin typeface="+mn-ea"/>
                <a:ea typeface="+mn-ea"/>
              </a:defRPr>
            </a:lvl3pPr>
            <a:lvl4pPr>
              <a:buSzPct val="110000"/>
              <a:buFont typeface="맑은 고딕" pitchFamily="50" charset="-127"/>
              <a:buChar char="-"/>
              <a:defRPr b="0">
                <a:latin typeface="+mn-ea"/>
                <a:ea typeface="+mn-ea"/>
              </a:defRPr>
            </a:lvl4pPr>
            <a:lvl5pPr>
              <a:buSzPct val="110000"/>
              <a:buFont typeface="맑은 고딕" pitchFamily="50" charset="-127"/>
              <a:buChar char="-"/>
              <a:defRPr b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46692-24E9-4674-B93B-576E2BFF91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3349B-15B6-4A26-9046-596EF77ABF4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ABDD7-8F80-41E7-A756-A5EBDE4F17F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14282" y="1000108"/>
            <a:ext cx="4281518" cy="5643602"/>
          </a:xfrm>
        </p:spPr>
        <p:txBody>
          <a:bodyPr/>
          <a:lstStyle>
            <a:lvl1pPr>
              <a:buFont typeface="맑은 고딕" pitchFamily="50" charset="-127"/>
              <a:buChar char="■"/>
              <a:defRPr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271463" indent="185738">
              <a:buFont typeface="Arial" pitchFamily="34" charset="0"/>
              <a:buChar char="•"/>
              <a:defRPr sz="1200">
                <a:latin typeface="맑은 고딕" pitchFamily="50" charset="-127"/>
                <a:ea typeface="맑은 고딕" pitchFamily="50" charset="-127"/>
              </a:defRPr>
            </a:lvl2pPr>
            <a:lvl3pPr marL="712788" indent="-169863">
              <a:defRPr sz="1200">
                <a:latin typeface="맑은 고딕" pitchFamily="50" charset="-127"/>
                <a:ea typeface="맑은 고딕" pitchFamily="50" charset="-127"/>
              </a:defRPr>
            </a:lvl3pPr>
            <a:lvl4pPr marL="984250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5225" indent="-180975">
              <a:defRPr sz="11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08"/>
            <a:ext cx="4281518" cy="5643602"/>
          </a:xfrm>
        </p:spPr>
        <p:txBody>
          <a:bodyPr/>
          <a:lstStyle>
            <a:lvl1pPr>
              <a:buFont typeface="맑은 고딕" pitchFamily="50" charset="-127"/>
              <a:buChar char="■"/>
              <a:defRPr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2438" indent="-180975">
              <a:buFont typeface="Arial" pitchFamily="34" charset="0"/>
              <a:buChar char="•"/>
              <a:defRPr sz="1200">
                <a:latin typeface="맑은 고딕" pitchFamily="50" charset="-127"/>
                <a:ea typeface="맑은 고딕" pitchFamily="50" charset="-127"/>
              </a:defRPr>
            </a:lvl2pPr>
            <a:lvl3pPr marL="712788" indent="-169863">
              <a:defRPr sz="1200">
                <a:latin typeface="맑은 고딕" pitchFamily="50" charset="-127"/>
                <a:ea typeface="맑은 고딕" pitchFamily="50" charset="-127"/>
              </a:defRPr>
            </a:lvl3pPr>
            <a:lvl4pPr marL="984250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5225" indent="-180975">
              <a:defRPr sz="11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B5B0E-B2EE-4026-91D2-3F0A73BA2D7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9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5677" y="173813"/>
            <a:ext cx="774180" cy="374867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B5B0E-B2EE-4026-91D2-3F0A73BA2D7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ECE75-D41B-41E3-9609-5B0132B1CEB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3349B-15B6-4A26-9046-596EF77ABF4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CA875-A60D-48A2-85C4-4C78FC439CE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435A5-4FF9-43F7-8351-FC32E31C4C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theme" Target="../theme/theme1.xml"  /><Relationship Id="rId24" Type="http://schemas.openxmlformats.org/officeDocument/2006/relationships/image" Target="../media/image2.png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754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04050" y="6525344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1"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66BCB61B-2C49-4EA3-8216-15EA9905C6BA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75493" name="Rectangle 5"/>
          <p:cNvSpPr>
            <a:spLocks noChangeArrowheads="1"/>
          </p:cNvSpPr>
          <p:nvPr/>
        </p:nvSpPr>
        <p:spPr bwMode="auto">
          <a:xfrm>
            <a:off x="0" y="-11113"/>
            <a:ext cx="9142413" cy="790576"/>
          </a:xfrm>
          <a:prstGeom prst="rect">
            <a:avLst/>
          </a:prstGeom>
          <a:gradFill rotWithShape="1">
            <a:gsLst>
              <a:gs pos="0">
                <a:srgbClr val="284F9E"/>
              </a:gs>
              <a:gs pos="100000">
                <a:srgbClr val="284F9E">
                  <a:gamma/>
                  <a:tint val="82353"/>
                  <a:invGamma/>
                </a:srgbClr>
              </a:gs>
            </a:gsLst>
            <a:lin ang="189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525344"/>
            <a:ext cx="899592" cy="2648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4.png"  /><Relationship Id="rId4" Type="http://schemas.openxmlformats.org/officeDocument/2006/relationships/image" Target="../media/image2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6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46647"/>
          </a:xfrm>
        </p:spPr>
        <p:txBody>
          <a:bodyPr/>
          <a:lstStyle/>
          <a:p>
            <a:r>
              <a:rPr lang="en-US" altLang="ko-KR" dirty="0" smtClean="0">
                <a:latin typeface="함초롬바탕" panose="02030504000101010101" pitchFamily="18" charset="-127"/>
                <a:ea typeface="함초롬바탕" panose="02030504000101010101" pitchFamily="18" charset="-127"/>
              </a:rPr>
              <a:t>2</a:t>
            </a:r>
            <a:r>
              <a:rPr lang="ko-KR" altLang="en-US" dirty="0" smtClean="0">
                <a:latin typeface="함초롬바탕" panose="02030504000101010101" pitchFamily="18" charset="-127"/>
                <a:ea typeface="함초롬바탕" panose="02030504000101010101" pitchFamily="18" charset="-127"/>
              </a:rPr>
              <a:t>주차 강의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</a:rPr>
              <a:t/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</a:rPr>
            </a:br>
            <a:r>
              <a:rPr lang="ko-KR" altLang="en-US" sz="1800" dirty="0" err="1" smtClean="0">
                <a:latin typeface="함초롬바탕" panose="02030504000101010101" pitchFamily="18" charset="-127"/>
                <a:ea typeface="함초롬바탕" panose="02030504000101010101" pitchFamily="18" charset="-127"/>
              </a:rPr>
              <a:t>딥러닝을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</a:rPr>
              <a:t> 위한 수학 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</a:rPr>
              <a:t>/ </a:t>
            </a:r>
            <a:r>
              <a:rPr lang="ko-KR" altLang="en-US" sz="1800" dirty="0" smtClean="0">
                <a:latin typeface="함초롬바탕" panose="02030504000101010101" pitchFamily="18" charset="-127"/>
                <a:ea typeface="함초롬바탕" panose="02030504000101010101" pitchFamily="18" charset="-127"/>
              </a:rPr>
              <a:t>신경망</a:t>
            </a: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</a:rPr>
              <a:t/>
            </a:r>
            <a:b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</a:rPr>
            </a:b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</a:rPr>
              <a:t/>
            </a:r>
            <a:b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</a:rPr>
            </a:br>
            <a:r>
              <a:rPr lang="en-US" altLang="ko-KR" sz="1800" dirty="0" smtClean="0">
                <a:latin typeface="함초롬바탕" panose="02030504000101010101" pitchFamily="18" charset="-127"/>
                <a:ea typeface="함초롬바탕" panose="02030504000101010101" pitchFamily="18" charset="-127"/>
              </a:rPr>
              <a:t>2020. 08 .23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3E7B7-9464-4F47-A6B8-52C2F2DAF3C7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453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r>
              <a:rPr lang="ko-KR" altLang="en-US" dirty="0" smtClean="0"/>
              <a:t>미분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4A4E21E-81B9-46AC-A33A-1F6585018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171" name="Picture 3" descr="C:\Users\why37\Desktop\딥러닝\3장 112p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2817"/>
            <a:ext cx="469370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7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r>
              <a:rPr lang="ko-KR" altLang="en-US" dirty="0" smtClean="0">
                <a:latin typeface="+mj-lt"/>
              </a:rPr>
              <a:t>정규 분포</a:t>
            </a:r>
            <a:endParaRPr lang="en-US" altLang="ko-KR" dirty="0" smtClean="0">
              <a:latin typeface="+mj-lt"/>
            </a:endParaRPr>
          </a:p>
          <a:p>
            <a:pPr lvl="1"/>
            <a:r>
              <a:rPr lang="ko-KR" altLang="en-US" dirty="0" smtClean="0">
                <a:latin typeface="+mj-lt"/>
              </a:rPr>
              <a:t>정규 분포</a:t>
            </a:r>
            <a:r>
              <a:rPr lang="en-US" altLang="ko-KR" dirty="0">
                <a:latin typeface="+mj-lt"/>
              </a:rPr>
              <a:t> </a:t>
            </a:r>
            <a:r>
              <a:rPr lang="en-US" altLang="ko-KR" dirty="0" smtClean="0">
                <a:latin typeface="+mj-lt"/>
              </a:rPr>
              <a:t>(</a:t>
            </a:r>
            <a:r>
              <a:rPr lang="ko-KR" altLang="en-US" dirty="0" smtClean="0">
                <a:latin typeface="+mj-lt"/>
              </a:rPr>
              <a:t>가우스 분포</a:t>
            </a:r>
            <a:r>
              <a:rPr lang="en-US" altLang="ko-KR" dirty="0" smtClean="0">
                <a:latin typeface="+mj-lt"/>
              </a:rPr>
              <a:t>)</a:t>
            </a:r>
            <a:endParaRPr lang="en-US" altLang="ko-KR" dirty="0">
              <a:latin typeface="+mj-lt"/>
            </a:endParaRPr>
          </a:p>
          <a:p>
            <a:pPr lvl="2" indent="-180975"/>
            <a:r>
              <a:rPr lang="ko-KR" altLang="en-US" dirty="0" smtClean="0">
                <a:latin typeface="+mj-lt"/>
              </a:rPr>
              <a:t>평균과 표준편차를 이용하여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데이터가 평균을 중심으로 얼마나 퍼져 있는지를 표현하는 척도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lvl="2" indent="-180975"/>
            <a:r>
              <a:rPr lang="ko-KR" altLang="en-US" dirty="0" smtClean="0">
                <a:latin typeface="+mj-lt"/>
              </a:rPr>
              <a:t>평균 </a:t>
            </a:r>
            <a:r>
              <a:rPr lang="en-US" altLang="ko-KR" dirty="0" smtClean="0">
                <a:latin typeface="+mj-lt"/>
              </a:rPr>
              <a:t>μ</a:t>
            </a:r>
            <a:r>
              <a:rPr lang="ko-KR" altLang="en-US" dirty="0" smtClean="0">
                <a:latin typeface="+mj-lt"/>
              </a:rPr>
              <a:t>와 표준편차 </a:t>
            </a:r>
            <a:r>
              <a:rPr lang="en-US" altLang="ko-KR" dirty="0" smtClean="0">
                <a:latin typeface="+mj-lt"/>
              </a:rPr>
              <a:t>σ</a:t>
            </a:r>
            <a:r>
              <a:rPr lang="ko-KR" altLang="en-US" dirty="0" smtClean="0">
                <a:latin typeface="+mj-lt"/>
              </a:rPr>
              <a:t>는 아래와 같은 공식으로 나타낸다</a:t>
            </a:r>
            <a:r>
              <a:rPr lang="en-US" altLang="ko-KR" dirty="0" smtClean="0">
                <a:latin typeface="+mj-lt"/>
              </a:rPr>
              <a:t>. </a:t>
            </a:r>
            <a:r>
              <a:rPr lang="ko-KR" altLang="en-US" dirty="0" err="1" smtClean="0">
                <a:latin typeface="+mj-lt"/>
              </a:rPr>
              <a:t>넘파이</a:t>
            </a:r>
            <a:r>
              <a:rPr lang="ko-KR" altLang="en-US" dirty="0" smtClean="0">
                <a:latin typeface="+mj-lt"/>
              </a:rPr>
              <a:t> 모듈을 이용해 </a:t>
            </a:r>
            <a:r>
              <a:rPr lang="en-US" altLang="ko-KR" dirty="0" smtClean="0">
                <a:latin typeface="+mj-lt"/>
              </a:rPr>
              <a:t>average </a:t>
            </a:r>
            <a:r>
              <a:rPr lang="ko-KR" altLang="en-US" dirty="0" smtClean="0">
                <a:latin typeface="+mj-lt"/>
              </a:rPr>
              <a:t>함수와 </a:t>
            </a:r>
            <a:r>
              <a:rPr lang="en-US" altLang="ko-KR" dirty="0" err="1" smtClean="0">
                <a:latin typeface="+mj-lt"/>
              </a:rPr>
              <a:t>std</a:t>
            </a:r>
            <a:r>
              <a:rPr lang="ko-KR" altLang="en-US" dirty="0" smtClean="0">
                <a:latin typeface="+mj-lt"/>
              </a:rPr>
              <a:t>함수를 이용해 간단히 평균과 표준편차를 구할 수 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lvl="2" indent="-180975"/>
            <a:r>
              <a:rPr lang="ko-KR" altLang="en-US" dirty="0" smtClean="0">
                <a:latin typeface="+mj-lt"/>
              </a:rPr>
              <a:t>또한</a:t>
            </a:r>
            <a:r>
              <a:rPr lang="en-US" altLang="ko-KR" dirty="0" smtClean="0">
                <a:latin typeface="+mj-lt"/>
              </a:rPr>
              <a:t>,</a:t>
            </a:r>
            <a:r>
              <a:rPr lang="ko-KR" altLang="en-US" dirty="0" smtClean="0">
                <a:latin typeface="+mj-lt"/>
              </a:rPr>
              <a:t> </a:t>
            </a:r>
            <a:r>
              <a:rPr lang="ko-KR" altLang="en-US" dirty="0" err="1" smtClean="0">
                <a:latin typeface="+mj-lt"/>
              </a:rPr>
              <a:t>넘파이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모듈을 이용해 </a:t>
            </a:r>
            <a:r>
              <a:rPr lang="en-US" altLang="ko-KR" dirty="0" err="1" smtClean="0">
                <a:latin typeface="+mj-lt"/>
              </a:rPr>
              <a:t>random.normal</a:t>
            </a:r>
            <a:r>
              <a:rPr lang="en-US" altLang="ko-KR" dirty="0" smtClean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함수로 정규분포를 따르는 </a:t>
            </a:r>
            <a:r>
              <a:rPr lang="ko-KR" altLang="en-US" dirty="0" err="1" smtClean="0">
                <a:latin typeface="+mj-lt"/>
              </a:rPr>
              <a:t>난수를</a:t>
            </a:r>
            <a:r>
              <a:rPr lang="ko-KR" altLang="en-US" dirty="0" smtClean="0">
                <a:latin typeface="+mj-lt"/>
              </a:rPr>
              <a:t> 생성할 수 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lvl="2" indent="-180975"/>
            <a:endParaRPr lang="en-US" altLang="ko-KR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4A4E21E-81B9-46AC-A33A-1F6585018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5" name="Picture 3" descr="C:\Users\why37\Desktop\딥러닝\3장 112p\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429000"/>
            <a:ext cx="4601518" cy="270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7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r>
              <a:rPr lang="ko-KR" altLang="en-US" dirty="0" smtClean="0"/>
              <a:t>정규 분포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정규 분포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가우스 분포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4A4E21E-81B9-46AC-A33A-1F6585018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218" name="Picture 2" descr="C:\Users\why37\Desktop\딥러닝\3장 112p\평균과 표준편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48477"/>
            <a:ext cx="469582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946647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신경망</a:t>
            </a:r>
            <a:br>
              <a:rPr lang="en-US" altLang="ko-KR" sz="1800"/>
            </a:br>
            <a:br>
              <a:rPr lang="en-US" altLang="ko-KR" sz="1800"/>
            </a:br>
            <a:r>
              <a:rPr lang="en-US" altLang="ko-KR" sz="1800"/>
              <a:t>20</a:t>
            </a:r>
            <a:r>
              <a:rPr lang="ko-KR" altLang="en-US" sz="1800"/>
              <a:t>20</a:t>
            </a:r>
            <a:r>
              <a:rPr lang="en-US" altLang="ko-KR" sz="1800"/>
              <a:t>. 0</a:t>
            </a:r>
            <a:r>
              <a:rPr lang="ko-KR" altLang="en-US" sz="1800"/>
              <a:t>7</a:t>
            </a:r>
            <a:r>
              <a:rPr lang="en-US" altLang="ko-KR" sz="1800"/>
              <a:t>. </a:t>
            </a:r>
            <a:r>
              <a:rPr lang="ko-KR" altLang="en-US" sz="1800"/>
              <a:t>31</a:t>
            </a: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13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학습 규칙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14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학습 규칙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15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000" b="1" i="0" kern="1200" spc="5" mc:Ignorable="hp" hp:hslEmbossed="0">
                <a:solidFill>
                  <a:srgbClr val="0000ff"/>
                </a:solidFill>
              </a:rPr>
              <a:t>헵의 규칙</a:t>
            </a:r>
            <a:endParaRPr xmlns:mc="http://schemas.openxmlformats.org/markup-compatibility/2006" xmlns:hp="http://schemas.haansoft.com/office/presentation/8.0" lang="ko-KR" altLang="en-US" sz="2000" b="1" i="0" kern="1200" spc="5" mc:Ignorable="hp" hp:hslEmbossed="0">
              <a:solidFill>
                <a:srgbClr val="0000ff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827584" y="2132856"/>
            <a:ext cx="7704856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전달이 </a:t>
            </a: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지속적으로 진행</a:t>
            </a: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되면 시냅스의 전달 효율이 증가한다.</a:t>
            </a:r>
            <a:endParaRPr lang="ko-KR" altLang="en-US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827583" y="3645024"/>
            <a:ext cx="7704856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기억의 형성</a:t>
            </a: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에 중요한 역할 수행</a:t>
            </a:r>
            <a:endParaRPr lang="ko-KR" altLang="en-US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84" name=""/>
          <p:cNvCxnSpPr>
            <a:endCxn id="83" idx="1"/>
          </p:cNvCxnSpPr>
          <p:nvPr/>
        </p:nvCxnSpPr>
        <p:spPr>
          <a:xfrm flipV="1">
            <a:off x="179512" y="4239090"/>
            <a:ext cx="648072" cy="180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pic>
        <p:nvPicPr>
          <p:cNvPr id="86" name=""/>
          <p:cNvPicPr>
            <a:picLocks noChangeAspect="1"/>
          </p:cNvPicPr>
          <p:nvPr/>
        </p:nvPicPr>
        <p:blipFill rotWithShape="1">
          <a:blip r:embed="rId2"/>
          <a:srcRect l="24000" t="61900" r="63910" b="30400"/>
          <a:stretch>
            <a:fillRect/>
          </a:stretch>
        </p:blipFill>
        <p:spPr>
          <a:xfrm>
            <a:off x="1115615" y="4891662"/>
            <a:ext cx="4068452" cy="1456802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rcRect l="22830" t="63300" r="50000" b="15000"/>
          <a:stretch>
            <a:fillRect/>
          </a:stretch>
        </p:blipFill>
        <p:spPr>
          <a:xfrm>
            <a:off x="5472100" y="4941168"/>
            <a:ext cx="2484276" cy="111612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학습 규칙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16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000" b="1" i="0" kern="1200" spc="5" mc:Ignorable="hp" hp:hslEmbossed="0">
                <a:solidFill>
                  <a:srgbClr val="0000ff"/>
                </a:solidFill>
              </a:rPr>
              <a:t>델타 규칙</a:t>
            </a:r>
            <a:endParaRPr xmlns:mc="http://schemas.openxmlformats.org/markup-compatibility/2006" xmlns:hp="http://schemas.haansoft.com/office/presentation/8.0" lang="ko-KR" altLang="en-US" sz="2000" b="1" i="0" kern="1200" spc="5" mc:Ignorable="hp" hp:hslEmbossed="0">
              <a:solidFill>
                <a:srgbClr val="0000ff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827584" y="2132856"/>
            <a:ext cx="7704856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출력값과 정답의 </a:t>
            </a: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오차가 커질수록</a:t>
            </a: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가중치 </a:t>
            </a: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수정량도 증가</a:t>
            </a:r>
            <a:endParaRPr lang="ko-KR" altLang="en-US" sz="21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입력값이 커질수록</a:t>
            </a:r>
            <a:r>
              <a:rPr lang="ko-KR" altLang="en-US" sz="2100" b="1" i="0">
                <a:latin typeface="맑은 고딕"/>
                <a:ea typeface="맑은 고딕"/>
                <a:cs typeface="Arial"/>
              </a:rPr>
              <a:t> 가중치 </a:t>
            </a: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수정량 증가</a:t>
            </a:r>
            <a:endParaRPr lang="ko-KR" altLang="en-US" sz="21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2"/>
          <a:srcRect l="23230" t="52100" r="57480" b="41600"/>
          <a:stretch>
            <a:fillRect/>
          </a:stretch>
        </p:blipFill>
        <p:spPr>
          <a:xfrm>
            <a:off x="503548" y="3869865"/>
            <a:ext cx="4068452" cy="747266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rcRect l="23230" t="59100" r="50000" b="13600"/>
          <a:stretch>
            <a:fillRect/>
          </a:stretch>
        </p:blipFill>
        <p:spPr>
          <a:xfrm>
            <a:off x="4968044" y="3789040"/>
            <a:ext cx="2448272" cy="140415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신경세포의 모델화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17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신경세포의 모델화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신경망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18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97" name=""/>
          <p:cNvGrpSpPr/>
          <p:nvPr/>
        </p:nvGrpSpPr>
        <p:grpSpPr>
          <a:xfrm rot="0">
            <a:off x="1187624" y="2060848"/>
            <a:ext cx="6138682" cy="3420499"/>
            <a:chOff x="1781690" y="2349000"/>
            <a:chExt cx="5076564" cy="2844316"/>
          </a:xfrm>
        </p:grpSpPr>
        <p:sp>
          <p:nvSpPr>
            <p:cNvPr id="75" name=""/>
            <p:cNvSpPr/>
            <p:nvPr/>
          </p:nvSpPr>
          <p:spPr>
            <a:xfrm>
              <a:off x="3437874" y="2349000"/>
              <a:ext cx="2160240" cy="216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76" name=""/>
            <p:cNvSpPr/>
            <p:nvPr/>
          </p:nvSpPr>
          <p:spPr>
            <a:xfrm>
              <a:off x="3149842" y="2637031"/>
              <a:ext cx="432048" cy="432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en-US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77" name=""/>
            <p:cNvSpPr/>
            <p:nvPr/>
          </p:nvSpPr>
          <p:spPr>
            <a:xfrm>
              <a:off x="3005826" y="3213119"/>
              <a:ext cx="432048" cy="432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en-US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78" name=""/>
            <p:cNvSpPr/>
            <p:nvPr/>
          </p:nvSpPr>
          <p:spPr>
            <a:xfrm>
              <a:off x="3113838" y="3753203"/>
              <a:ext cx="432048" cy="432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en-US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79" name=""/>
            <p:cNvSpPr/>
            <p:nvPr/>
          </p:nvSpPr>
          <p:spPr>
            <a:xfrm>
              <a:off x="3329862" y="4401228"/>
              <a:ext cx="2484276" cy="792088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en-US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34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뉴런</a:t>
              </a:r>
              <a:endParaRPr lang="ko-KR" altLang="en-US" sz="3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80" name=""/>
            <p:cNvSpPr/>
            <p:nvPr/>
          </p:nvSpPr>
          <p:spPr>
            <a:xfrm>
              <a:off x="1853698" y="2421007"/>
              <a:ext cx="864096" cy="468052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19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입력</a:t>
              </a:r>
              <a:endPara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81" name=""/>
            <p:cNvSpPr/>
            <p:nvPr/>
          </p:nvSpPr>
          <p:spPr>
            <a:xfrm>
              <a:off x="1781690" y="3195093"/>
              <a:ext cx="864096" cy="468052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19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입력</a:t>
              </a:r>
              <a:endPara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82" name=""/>
            <p:cNvSpPr/>
            <p:nvPr/>
          </p:nvSpPr>
          <p:spPr>
            <a:xfrm>
              <a:off x="1889702" y="3969179"/>
              <a:ext cx="864096" cy="468052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19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입력</a:t>
              </a:r>
              <a:endPara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cxnSp>
          <p:nvCxnSpPr>
            <p:cNvPr id="83" name=""/>
            <p:cNvCxnSpPr>
              <a:endCxn id="76" idx="2"/>
            </p:cNvCxnSpPr>
            <p:nvPr/>
          </p:nvCxnSpPr>
          <p:spPr>
            <a:xfrm>
              <a:off x="2573778" y="2637031"/>
              <a:ext cx="576064" cy="2160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84" name=""/>
            <p:cNvCxnSpPr>
              <a:endCxn id="77" idx="2"/>
            </p:cNvCxnSpPr>
            <p:nvPr/>
          </p:nvCxnSpPr>
          <p:spPr>
            <a:xfrm>
              <a:off x="2501770" y="3429119"/>
              <a:ext cx="50405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85" name=""/>
            <p:cNvCxnSpPr>
              <a:endCxn id="78" idx="2"/>
            </p:cNvCxnSpPr>
            <p:nvPr/>
          </p:nvCxnSpPr>
          <p:spPr>
            <a:xfrm flipV="1">
              <a:off x="2573778" y="3969203"/>
              <a:ext cx="540060" cy="17999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tailEnd type="arrow" w="med" len="med"/>
            </a:ln>
            <a:effectLst/>
          </p:spPr>
        </p:cxnSp>
        <p:grpSp>
          <p:nvGrpSpPr>
            <p:cNvPr id="88" name=""/>
            <p:cNvGrpSpPr/>
            <p:nvPr/>
          </p:nvGrpSpPr>
          <p:grpSpPr>
            <a:xfrm rot="0">
              <a:off x="3797914" y="3096082"/>
              <a:ext cx="648072" cy="666074"/>
              <a:chOff x="6660232" y="3194974"/>
              <a:chExt cx="1060481" cy="1080120"/>
            </a:xfrm>
          </p:grpSpPr>
          <p:sp>
            <p:nvSpPr>
              <p:cNvPr id="86" name=""/>
              <p:cNvSpPr/>
              <p:nvPr/>
            </p:nvSpPr>
            <p:spPr>
              <a:xfrm>
                <a:off x="6660232" y="3194974"/>
                <a:ext cx="1060481" cy="1080120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87" name=""/>
              <p:cNvSpPr/>
              <p:nvPr/>
            </p:nvSpPr>
            <p:spPr>
              <a:xfrm>
                <a:off x="6696236" y="3230978"/>
                <a:ext cx="972108" cy="990110"/>
              </a:xfrm>
              <a:prstGeom prst="mathPlus">
                <a:avLst>
                  <a:gd name="adj1" fmla="val 23520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</p:grpSp>
        <p:cxnSp>
          <p:nvCxnSpPr>
            <p:cNvPr id="89" name=""/>
            <p:cNvCxnSpPr>
              <a:stCxn id="76" idx="5"/>
              <a:endCxn id="86" idx="1"/>
            </p:cNvCxnSpPr>
            <p:nvPr/>
          </p:nvCxnSpPr>
          <p:spPr>
            <a:xfrm>
              <a:off x="3518618" y="3005766"/>
              <a:ext cx="374204" cy="1878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90" name=""/>
            <p:cNvCxnSpPr>
              <a:stCxn id="77" idx="6"/>
              <a:endCxn id="86" idx="2"/>
            </p:cNvCxnSpPr>
            <p:nvPr/>
          </p:nvCxnSpPr>
          <p:spPr>
            <a:xfrm>
              <a:off x="3437874" y="3429119"/>
              <a:ext cx="36004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91" name=""/>
            <p:cNvCxnSpPr>
              <a:stCxn id="78" idx="6"/>
              <a:endCxn id="86" idx="3"/>
            </p:cNvCxnSpPr>
            <p:nvPr/>
          </p:nvCxnSpPr>
          <p:spPr>
            <a:xfrm flipV="1">
              <a:off x="3545886" y="3664612"/>
              <a:ext cx="346936" cy="30459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tailEnd type="arrow" w="med" len="med"/>
            </a:ln>
            <a:effectLst/>
          </p:spPr>
        </p:cxnSp>
        <p:sp>
          <p:nvSpPr>
            <p:cNvPr id="92" name=""/>
            <p:cNvSpPr/>
            <p:nvPr/>
          </p:nvSpPr>
          <p:spPr>
            <a:xfrm>
              <a:off x="4698014" y="3159089"/>
              <a:ext cx="792088" cy="54006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94" name=""/>
            <p:cNvSpPr/>
            <p:nvPr/>
          </p:nvSpPr>
          <p:spPr>
            <a:xfrm>
              <a:off x="4085946" y="2817051"/>
              <a:ext cx="2016224" cy="1332148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16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활성화 </a:t>
              </a:r>
              <a:endPara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16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함수</a:t>
              </a:r>
              <a:endPara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95" name=""/>
            <p:cNvSpPr/>
            <p:nvPr/>
          </p:nvSpPr>
          <p:spPr>
            <a:xfrm>
              <a:off x="5994158" y="3195093"/>
              <a:ext cx="864096" cy="468052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19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출력</a:t>
              </a:r>
              <a:endPara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cxnSp>
          <p:nvCxnSpPr>
            <p:cNvPr id="96" name=""/>
            <p:cNvCxnSpPr>
              <a:stCxn id="92" idx="3"/>
            </p:cNvCxnSpPr>
            <p:nvPr/>
          </p:nvCxnSpPr>
          <p:spPr>
            <a:xfrm>
              <a:off x="5490102" y="3429119"/>
              <a:ext cx="68407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tailEnd type="arrow" w="med" len="med"/>
            </a:ln>
            <a:effectLst/>
          </p:spPr>
        </p:cxn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뉴런의 네트워크화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19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02101D6-B453-4A92-BD65-161D3334F1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="" xmlns:a16="http://schemas.microsoft.com/office/drawing/2014/main" id="{A78B6BCD-ACE3-4B68-A8EC-B8575290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0410561E-07A1-4982-8D57-322C2D5A398E}"/>
              </a:ext>
            </a:extLst>
          </p:cNvPr>
          <p:cNvSpPr txBox="1">
            <a:spLocks/>
          </p:cNvSpPr>
          <p:nvPr/>
        </p:nvSpPr>
        <p:spPr>
          <a:xfrm>
            <a:off x="827584" y="1245564"/>
            <a:ext cx="7920880" cy="475252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kern="0" dirty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</a:rPr>
              <a:t> 목차 </a:t>
            </a:r>
            <a:r>
              <a:rPr lang="en-US" altLang="ko-KR" sz="2800" kern="0" dirty="0" smtClean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</a:rPr>
              <a:t>– 1. </a:t>
            </a:r>
            <a:r>
              <a:rPr lang="ko-KR" altLang="en-US" sz="2800" kern="0" dirty="0" err="1" smtClean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</a:rPr>
              <a:t>딥러닝을</a:t>
            </a:r>
            <a:r>
              <a:rPr lang="ko-KR" altLang="en-US" sz="2800" kern="0" dirty="0" smtClean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</a:rPr>
              <a:t> 위한 수학</a:t>
            </a:r>
            <a:endParaRPr lang="en-US" altLang="ko-KR" sz="2800" kern="0" dirty="0" smtClean="0">
              <a:solidFill>
                <a:schemeClr val="tx2"/>
              </a:solidFill>
              <a:latin typeface="+mj-lt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800" kern="0" dirty="0">
              <a:solidFill>
                <a:schemeClr val="tx2"/>
              </a:solidFill>
              <a:latin typeface="+mj-lt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kern="0" dirty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</a:rPr>
              <a:t> 목차 </a:t>
            </a:r>
            <a:r>
              <a:rPr lang="en-US" altLang="ko-KR" sz="2800" kern="0" dirty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</a:rPr>
              <a:t>– </a:t>
            </a:r>
            <a:r>
              <a:rPr lang="en-US" altLang="ko-KR" sz="2800" kern="0" dirty="0" smtClean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</a:rPr>
              <a:t>2. </a:t>
            </a:r>
            <a:r>
              <a:rPr lang="ko-KR" altLang="en-US" sz="2800" kern="0" dirty="0" smtClean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</a:rPr>
              <a:t>신경망</a:t>
            </a:r>
            <a:endParaRPr lang="en-US" altLang="ko-KR" sz="2800" kern="0" dirty="0">
              <a:solidFill>
                <a:schemeClr val="tx2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뉴런의 네트워크화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신경망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20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220" name=""/>
          <p:cNvGrpSpPr/>
          <p:nvPr/>
        </p:nvGrpSpPr>
        <p:grpSpPr>
          <a:xfrm rot="0">
            <a:off x="539553" y="2230582"/>
            <a:ext cx="7317165" cy="3165360"/>
            <a:chOff x="1581149" y="1852638"/>
            <a:chExt cx="7550857" cy="3543305"/>
          </a:xfrm>
        </p:grpSpPr>
        <p:sp>
          <p:nvSpPr>
            <p:cNvPr id="98" name="타원 3"/>
            <p:cNvSpPr/>
            <p:nvPr/>
          </p:nvSpPr>
          <p:spPr>
            <a:xfrm>
              <a:off x="3467066" y="2543179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타원 60"/>
            <p:cNvSpPr/>
            <p:nvPr/>
          </p:nvSpPr>
          <p:spPr>
            <a:xfrm>
              <a:off x="3467066" y="2990850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0" name="타원 68"/>
            <p:cNvSpPr/>
            <p:nvPr/>
          </p:nvSpPr>
          <p:spPr>
            <a:xfrm>
              <a:off x="3467066" y="3440904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1" name="타원 69"/>
            <p:cNvSpPr/>
            <p:nvPr/>
          </p:nvSpPr>
          <p:spPr>
            <a:xfrm>
              <a:off x="3467066" y="3879050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2" name="타원 70"/>
            <p:cNvSpPr/>
            <p:nvPr/>
          </p:nvSpPr>
          <p:spPr>
            <a:xfrm>
              <a:off x="3467066" y="4312463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3" name="타원 75"/>
            <p:cNvSpPr/>
            <p:nvPr/>
          </p:nvSpPr>
          <p:spPr>
            <a:xfrm>
              <a:off x="6091233" y="1852638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4" name="타원 76"/>
            <p:cNvSpPr/>
            <p:nvPr/>
          </p:nvSpPr>
          <p:spPr>
            <a:xfrm>
              <a:off x="6091233" y="2300309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5" name="타원 77"/>
            <p:cNvSpPr/>
            <p:nvPr/>
          </p:nvSpPr>
          <p:spPr>
            <a:xfrm>
              <a:off x="6091233" y="2750363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6" name="타원 78"/>
            <p:cNvSpPr/>
            <p:nvPr/>
          </p:nvSpPr>
          <p:spPr>
            <a:xfrm>
              <a:off x="6091233" y="3188509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7" name="타원 79"/>
            <p:cNvSpPr/>
            <p:nvPr/>
          </p:nvSpPr>
          <p:spPr>
            <a:xfrm>
              <a:off x="6091233" y="3621922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8" name="타원 80"/>
            <p:cNvSpPr/>
            <p:nvPr/>
          </p:nvSpPr>
          <p:spPr>
            <a:xfrm>
              <a:off x="6091233" y="4069593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9" name="타원 81"/>
            <p:cNvSpPr/>
            <p:nvPr/>
          </p:nvSpPr>
          <p:spPr>
            <a:xfrm>
              <a:off x="6091233" y="4519647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0" name="타원 82"/>
            <p:cNvSpPr/>
            <p:nvPr/>
          </p:nvSpPr>
          <p:spPr>
            <a:xfrm>
              <a:off x="6091233" y="4957793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11" name="직선 화살표 연결선 6"/>
            <p:cNvCxnSpPr>
              <a:endCxn id="98" idx="2"/>
            </p:cNvCxnSpPr>
            <p:nvPr/>
          </p:nvCxnSpPr>
          <p:spPr>
            <a:xfrm flipV="1">
              <a:off x="1581149" y="2762254"/>
              <a:ext cx="1885917" cy="521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91"/>
            <p:cNvCxnSpPr/>
            <p:nvPr/>
          </p:nvCxnSpPr>
          <p:spPr>
            <a:xfrm flipV="1">
              <a:off x="1595437" y="3220645"/>
              <a:ext cx="1871628" cy="59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92"/>
            <p:cNvCxnSpPr/>
            <p:nvPr/>
          </p:nvCxnSpPr>
          <p:spPr>
            <a:xfrm>
              <a:off x="1590698" y="3278993"/>
              <a:ext cx="1885918" cy="373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93"/>
            <p:cNvCxnSpPr/>
            <p:nvPr/>
          </p:nvCxnSpPr>
          <p:spPr>
            <a:xfrm>
              <a:off x="1595437" y="3285523"/>
              <a:ext cx="1881179" cy="83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94"/>
            <p:cNvCxnSpPr/>
            <p:nvPr/>
          </p:nvCxnSpPr>
          <p:spPr>
            <a:xfrm>
              <a:off x="1638287" y="3278991"/>
              <a:ext cx="1828778" cy="1294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95"/>
            <p:cNvCxnSpPr/>
            <p:nvPr/>
          </p:nvCxnSpPr>
          <p:spPr>
            <a:xfrm flipV="1">
              <a:off x="1598985" y="3203383"/>
              <a:ext cx="1885917" cy="521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96"/>
            <p:cNvCxnSpPr/>
            <p:nvPr/>
          </p:nvCxnSpPr>
          <p:spPr>
            <a:xfrm flipV="1">
              <a:off x="1613273" y="3661774"/>
              <a:ext cx="1871628" cy="59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97"/>
            <p:cNvCxnSpPr/>
            <p:nvPr/>
          </p:nvCxnSpPr>
          <p:spPr>
            <a:xfrm>
              <a:off x="1608534" y="3720122"/>
              <a:ext cx="1885918" cy="373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98"/>
            <p:cNvCxnSpPr/>
            <p:nvPr/>
          </p:nvCxnSpPr>
          <p:spPr>
            <a:xfrm>
              <a:off x="1613273" y="3726652"/>
              <a:ext cx="1881179" cy="83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99"/>
            <p:cNvCxnSpPr>
              <a:endCxn id="98" idx="2"/>
            </p:cNvCxnSpPr>
            <p:nvPr/>
          </p:nvCxnSpPr>
          <p:spPr>
            <a:xfrm flipV="1">
              <a:off x="1656123" y="2762254"/>
              <a:ext cx="1810943" cy="957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00"/>
            <p:cNvCxnSpPr/>
            <p:nvPr/>
          </p:nvCxnSpPr>
          <p:spPr>
            <a:xfrm flipV="1">
              <a:off x="1618008" y="3601635"/>
              <a:ext cx="1885917" cy="521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01"/>
            <p:cNvCxnSpPr/>
            <p:nvPr/>
          </p:nvCxnSpPr>
          <p:spPr>
            <a:xfrm flipV="1">
              <a:off x="1632296" y="4060026"/>
              <a:ext cx="1871628" cy="59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02"/>
            <p:cNvCxnSpPr>
              <a:endCxn id="102" idx="2"/>
            </p:cNvCxnSpPr>
            <p:nvPr/>
          </p:nvCxnSpPr>
          <p:spPr>
            <a:xfrm>
              <a:off x="1627557" y="4118374"/>
              <a:ext cx="1839509" cy="41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03"/>
            <p:cNvCxnSpPr>
              <a:endCxn id="98" idx="2"/>
            </p:cNvCxnSpPr>
            <p:nvPr/>
          </p:nvCxnSpPr>
          <p:spPr>
            <a:xfrm flipV="1">
              <a:off x="1632296" y="2762254"/>
              <a:ext cx="1834770" cy="1362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04"/>
            <p:cNvCxnSpPr>
              <a:endCxn id="99" idx="2"/>
            </p:cNvCxnSpPr>
            <p:nvPr/>
          </p:nvCxnSpPr>
          <p:spPr>
            <a:xfrm flipV="1">
              <a:off x="1675146" y="3209925"/>
              <a:ext cx="1791920" cy="90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05"/>
            <p:cNvCxnSpPr>
              <a:endCxn id="103" idx="2"/>
            </p:cNvCxnSpPr>
            <p:nvPr/>
          </p:nvCxnSpPr>
          <p:spPr>
            <a:xfrm flipV="1">
              <a:off x="3961125" y="2071713"/>
              <a:ext cx="2130108" cy="698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06"/>
            <p:cNvCxnSpPr>
              <a:endCxn id="104" idx="2"/>
            </p:cNvCxnSpPr>
            <p:nvPr/>
          </p:nvCxnSpPr>
          <p:spPr>
            <a:xfrm flipV="1">
              <a:off x="3975413" y="2519384"/>
              <a:ext cx="2115820" cy="247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07"/>
            <p:cNvCxnSpPr>
              <a:endCxn id="105" idx="2"/>
            </p:cNvCxnSpPr>
            <p:nvPr/>
          </p:nvCxnSpPr>
          <p:spPr>
            <a:xfrm>
              <a:off x="3970674" y="2765809"/>
              <a:ext cx="2120559" cy="203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08"/>
            <p:cNvCxnSpPr>
              <a:endCxn id="106" idx="2"/>
            </p:cNvCxnSpPr>
            <p:nvPr/>
          </p:nvCxnSpPr>
          <p:spPr>
            <a:xfrm>
              <a:off x="3975413" y="2772339"/>
              <a:ext cx="2115820" cy="63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09"/>
            <p:cNvCxnSpPr>
              <a:endCxn id="107" idx="2"/>
            </p:cNvCxnSpPr>
            <p:nvPr/>
          </p:nvCxnSpPr>
          <p:spPr>
            <a:xfrm>
              <a:off x="4018263" y="2765807"/>
              <a:ext cx="2072970" cy="1075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13"/>
            <p:cNvCxnSpPr>
              <a:stCxn id="98" idx="6"/>
              <a:endCxn id="108" idx="2"/>
            </p:cNvCxnSpPr>
            <p:nvPr/>
          </p:nvCxnSpPr>
          <p:spPr>
            <a:xfrm>
              <a:off x="3962370" y="2762254"/>
              <a:ext cx="2128863" cy="1526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14"/>
            <p:cNvCxnSpPr>
              <a:stCxn id="98" idx="6"/>
              <a:endCxn id="109" idx="2"/>
            </p:cNvCxnSpPr>
            <p:nvPr/>
          </p:nvCxnSpPr>
          <p:spPr>
            <a:xfrm>
              <a:off x="3962370" y="2762254"/>
              <a:ext cx="2128863" cy="1976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15"/>
            <p:cNvCxnSpPr>
              <a:stCxn id="98" idx="6"/>
              <a:endCxn id="110" idx="2"/>
            </p:cNvCxnSpPr>
            <p:nvPr/>
          </p:nvCxnSpPr>
          <p:spPr>
            <a:xfrm>
              <a:off x="3962370" y="2762254"/>
              <a:ext cx="2128863" cy="2414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23"/>
            <p:cNvCxnSpPr/>
            <p:nvPr/>
          </p:nvCxnSpPr>
          <p:spPr>
            <a:xfrm flipV="1">
              <a:off x="3961125" y="2519384"/>
              <a:ext cx="2130108" cy="698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24"/>
            <p:cNvCxnSpPr/>
            <p:nvPr/>
          </p:nvCxnSpPr>
          <p:spPr>
            <a:xfrm flipV="1">
              <a:off x="3975413" y="2967055"/>
              <a:ext cx="2115820" cy="247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25"/>
            <p:cNvCxnSpPr/>
            <p:nvPr/>
          </p:nvCxnSpPr>
          <p:spPr>
            <a:xfrm>
              <a:off x="3970674" y="3213480"/>
              <a:ext cx="2120559" cy="203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26"/>
            <p:cNvCxnSpPr/>
            <p:nvPr/>
          </p:nvCxnSpPr>
          <p:spPr>
            <a:xfrm>
              <a:off x="3975413" y="3220010"/>
              <a:ext cx="2115820" cy="63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27"/>
            <p:cNvCxnSpPr/>
            <p:nvPr/>
          </p:nvCxnSpPr>
          <p:spPr>
            <a:xfrm>
              <a:off x="4018263" y="3213478"/>
              <a:ext cx="2072970" cy="1075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28"/>
            <p:cNvCxnSpPr/>
            <p:nvPr/>
          </p:nvCxnSpPr>
          <p:spPr>
            <a:xfrm>
              <a:off x="3962370" y="3209925"/>
              <a:ext cx="2128863" cy="1526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29"/>
            <p:cNvCxnSpPr/>
            <p:nvPr/>
          </p:nvCxnSpPr>
          <p:spPr>
            <a:xfrm>
              <a:off x="3962370" y="3209925"/>
              <a:ext cx="2128863" cy="1976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30"/>
            <p:cNvCxnSpPr>
              <a:endCxn id="103" idx="2"/>
            </p:cNvCxnSpPr>
            <p:nvPr/>
          </p:nvCxnSpPr>
          <p:spPr>
            <a:xfrm flipV="1">
              <a:off x="3962370" y="2071713"/>
              <a:ext cx="2128863" cy="1138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32"/>
            <p:cNvCxnSpPr/>
            <p:nvPr/>
          </p:nvCxnSpPr>
          <p:spPr>
            <a:xfrm flipV="1">
              <a:off x="3961125" y="2949183"/>
              <a:ext cx="2130108" cy="698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33"/>
            <p:cNvCxnSpPr/>
            <p:nvPr/>
          </p:nvCxnSpPr>
          <p:spPr>
            <a:xfrm flipV="1">
              <a:off x="3975413" y="3396854"/>
              <a:ext cx="2115820" cy="247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34"/>
            <p:cNvCxnSpPr/>
            <p:nvPr/>
          </p:nvCxnSpPr>
          <p:spPr>
            <a:xfrm>
              <a:off x="3970674" y="3643279"/>
              <a:ext cx="2120559" cy="203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35"/>
            <p:cNvCxnSpPr/>
            <p:nvPr/>
          </p:nvCxnSpPr>
          <p:spPr>
            <a:xfrm>
              <a:off x="3975413" y="3649809"/>
              <a:ext cx="2115820" cy="63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36"/>
            <p:cNvCxnSpPr/>
            <p:nvPr/>
          </p:nvCxnSpPr>
          <p:spPr>
            <a:xfrm>
              <a:off x="4018263" y="3643277"/>
              <a:ext cx="2072970" cy="1075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37"/>
            <p:cNvCxnSpPr/>
            <p:nvPr/>
          </p:nvCxnSpPr>
          <p:spPr>
            <a:xfrm>
              <a:off x="3962370" y="3639724"/>
              <a:ext cx="2128863" cy="1526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38"/>
            <p:cNvCxnSpPr>
              <a:endCxn id="103" idx="2"/>
            </p:cNvCxnSpPr>
            <p:nvPr/>
          </p:nvCxnSpPr>
          <p:spPr>
            <a:xfrm flipV="1">
              <a:off x="3962370" y="2071713"/>
              <a:ext cx="2128863" cy="1568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39"/>
            <p:cNvCxnSpPr>
              <a:endCxn id="104" idx="2"/>
            </p:cNvCxnSpPr>
            <p:nvPr/>
          </p:nvCxnSpPr>
          <p:spPr>
            <a:xfrm flipV="1">
              <a:off x="3962370" y="2519384"/>
              <a:ext cx="2128863" cy="1120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50"/>
            <p:cNvCxnSpPr/>
            <p:nvPr/>
          </p:nvCxnSpPr>
          <p:spPr>
            <a:xfrm flipV="1">
              <a:off x="3961125" y="3398098"/>
              <a:ext cx="2130108" cy="698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1"/>
            <p:cNvCxnSpPr/>
            <p:nvPr/>
          </p:nvCxnSpPr>
          <p:spPr>
            <a:xfrm flipV="1">
              <a:off x="3975413" y="3845769"/>
              <a:ext cx="2115820" cy="247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2"/>
            <p:cNvCxnSpPr/>
            <p:nvPr/>
          </p:nvCxnSpPr>
          <p:spPr>
            <a:xfrm>
              <a:off x="3970674" y="4092194"/>
              <a:ext cx="2120559" cy="203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3"/>
            <p:cNvCxnSpPr/>
            <p:nvPr/>
          </p:nvCxnSpPr>
          <p:spPr>
            <a:xfrm>
              <a:off x="3975413" y="4098724"/>
              <a:ext cx="2115820" cy="63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4"/>
            <p:cNvCxnSpPr/>
            <p:nvPr/>
          </p:nvCxnSpPr>
          <p:spPr>
            <a:xfrm>
              <a:off x="4018263" y="4092192"/>
              <a:ext cx="2072970" cy="1075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5"/>
            <p:cNvCxnSpPr>
              <a:endCxn id="103" idx="2"/>
            </p:cNvCxnSpPr>
            <p:nvPr/>
          </p:nvCxnSpPr>
          <p:spPr>
            <a:xfrm flipV="1">
              <a:off x="3962370" y="2071713"/>
              <a:ext cx="2128863" cy="2016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6"/>
            <p:cNvCxnSpPr>
              <a:endCxn id="104" idx="2"/>
            </p:cNvCxnSpPr>
            <p:nvPr/>
          </p:nvCxnSpPr>
          <p:spPr>
            <a:xfrm flipV="1">
              <a:off x="3962370" y="2519384"/>
              <a:ext cx="2128863" cy="1569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7"/>
            <p:cNvCxnSpPr>
              <a:endCxn id="105" idx="2"/>
            </p:cNvCxnSpPr>
            <p:nvPr/>
          </p:nvCxnSpPr>
          <p:spPr>
            <a:xfrm flipV="1">
              <a:off x="3962370" y="2969438"/>
              <a:ext cx="2128863" cy="1119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61"/>
            <p:cNvCxnSpPr/>
            <p:nvPr/>
          </p:nvCxnSpPr>
          <p:spPr>
            <a:xfrm flipV="1">
              <a:off x="3951530" y="3852927"/>
              <a:ext cx="2130108" cy="698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62"/>
            <p:cNvCxnSpPr/>
            <p:nvPr/>
          </p:nvCxnSpPr>
          <p:spPr>
            <a:xfrm flipV="1">
              <a:off x="3965818" y="4300598"/>
              <a:ext cx="2115820" cy="247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63"/>
            <p:cNvCxnSpPr/>
            <p:nvPr/>
          </p:nvCxnSpPr>
          <p:spPr>
            <a:xfrm>
              <a:off x="3961079" y="4547023"/>
              <a:ext cx="2120559" cy="203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4"/>
            <p:cNvCxnSpPr/>
            <p:nvPr/>
          </p:nvCxnSpPr>
          <p:spPr>
            <a:xfrm>
              <a:off x="3965818" y="4553553"/>
              <a:ext cx="2115820" cy="635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5"/>
            <p:cNvCxnSpPr>
              <a:endCxn id="103" idx="2"/>
            </p:cNvCxnSpPr>
            <p:nvPr/>
          </p:nvCxnSpPr>
          <p:spPr>
            <a:xfrm flipV="1">
              <a:off x="4008668" y="2071713"/>
              <a:ext cx="2082565" cy="2475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6"/>
            <p:cNvCxnSpPr>
              <a:endCxn id="104" idx="2"/>
            </p:cNvCxnSpPr>
            <p:nvPr/>
          </p:nvCxnSpPr>
          <p:spPr>
            <a:xfrm flipV="1">
              <a:off x="3952775" y="2519384"/>
              <a:ext cx="2138458" cy="2024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7"/>
            <p:cNvCxnSpPr>
              <a:endCxn id="105" idx="2"/>
            </p:cNvCxnSpPr>
            <p:nvPr/>
          </p:nvCxnSpPr>
          <p:spPr>
            <a:xfrm flipV="1">
              <a:off x="3952775" y="2969438"/>
              <a:ext cx="2138458" cy="1574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8"/>
            <p:cNvCxnSpPr>
              <a:endCxn id="106" idx="2"/>
            </p:cNvCxnSpPr>
            <p:nvPr/>
          </p:nvCxnSpPr>
          <p:spPr>
            <a:xfrm flipV="1">
              <a:off x="3952775" y="3407584"/>
              <a:ext cx="2138458" cy="113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타원 179"/>
            <p:cNvSpPr/>
            <p:nvPr/>
          </p:nvSpPr>
          <p:spPr>
            <a:xfrm>
              <a:off x="8636702" y="2540793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7" name="타원 180"/>
            <p:cNvSpPr/>
            <p:nvPr/>
          </p:nvSpPr>
          <p:spPr>
            <a:xfrm>
              <a:off x="8636702" y="2988464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8" name="타원 181"/>
            <p:cNvSpPr/>
            <p:nvPr/>
          </p:nvSpPr>
          <p:spPr>
            <a:xfrm>
              <a:off x="8636702" y="3438518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9" name="타원 182"/>
            <p:cNvSpPr/>
            <p:nvPr/>
          </p:nvSpPr>
          <p:spPr>
            <a:xfrm>
              <a:off x="8636702" y="3876664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0" name="타원 183"/>
            <p:cNvSpPr/>
            <p:nvPr/>
          </p:nvSpPr>
          <p:spPr>
            <a:xfrm>
              <a:off x="8636702" y="4310077"/>
              <a:ext cx="495304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71" name="직선 화살표 연결선 188"/>
            <p:cNvCxnSpPr>
              <a:stCxn id="103" idx="6"/>
              <a:endCxn id="166" idx="2"/>
            </p:cNvCxnSpPr>
            <p:nvPr/>
          </p:nvCxnSpPr>
          <p:spPr>
            <a:xfrm>
              <a:off x="6586537" y="2071713"/>
              <a:ext cx="2050165" cy="688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89"/>
            <p:cNvCxnSpPr>
              <a:stCxn id="103" idx="6"/>
              <a:endCxn id="167" idx="2"/>
            </p:cNvCxnSpPr>
            <p:nvPr/>
          </p:nvCxnSpPr>
          <p:spPr>
            <a:xfrm>
              <a:off x="6586537" y="2071713"/>
              <a:ext cx="2050165" cy="1135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90"/>
            <p:cNvCxnSpPr>
              <a:stCxn id="103" idx="6"/>
              <a:endCxn id="168" idx="2"/>
            </p:cNvCxnSpPr>
            <p:nvPr/>
          </p:nvCxnSpPr>
          <p:spPr>
            <a:xfrm>
              <a:off x="6586537" y="2071713"/>
              <a:ext cx="2050165" cy="1585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91"/>
            <p:cNvCxnSpPr>
              <a:stCxn id="103" idx="6"/>
              <a:endCxn id="169" idx="2"/>
            </p:cNvCxnSpPr>
            <p:nvPr/>
          </p:nvCxnSpPr>
          <p:spPr>
            <a:xfrm>
              <a:off x="6586537" y="2071713"/>
              <a:ext cx="2050165" cy="2024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92"/>
            <p:cNvCxnSpPr>
              <a:stCxn id="103" idx="6"/>
              <a:endCxn id="170" idx="2"/>
            </p:cNvCxnSpPr>
            <p:nvPr/>
          </p:nvCxnSpPr>
          <p:spPr>
            <a:xfrm>
              <a:off x="6586537" y="2071713"/>
              <a:ext cx="2050165" cy="2457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201"/>
            <p:cNvCxnSpPr/>
            <p:nvPr/>
          </p:nvCxnSpPr>
          <p:spPr>
            <a:xfrm>
              <a:off x="6586537" y="2532492"/>
              <a:ext cx="2050165" cy="688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202"/>
            <p:cNvCxnSpPr/>
            <p:nvPr/>
          </p:nvCxnSpPr>
          <p:spPr>
            <a:xfrm>
              <a:off x="6586537" y="2532492"/>
              <a:ext cx="2050165" cy="1135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203"/>
            <p:cNvCxnSpPr/>
            <p:nvPr/>
          </p:nvCxnSpPr>
          <p:spPr>
            <a:xfrm>
              <a:off x="6586537" y="2532492"/>
              <a:ext cx="2050165" cy="1585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204"/>
            <p:cNvCxnSpPr/>
            <p:nvPr/>
          </p:nvCxnSpPr>
          <p:spPr>
            <a:xfrm>
              <a:off x="6586537" y="2532492"/>
              <a:ext cx="2050165" cy="2024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205"/>
            <p:cNvCxnSpPr>
              <a:endCxn id="166" idx="2"/>
            </p:cNvCxnSpPr>
            <p:nvPr/>
          </p:nvCxnSpPr>
          <p:spPr>
            <a:xfrm>
              <a:off x="6586537" y="2532492"/>
              <a:ext cx="2050165" cy="227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217"/>
            <p:cNvCxnSpPr/>
            <p:nvPr/>
          </p:nvCxnSpPr>
          <p:spPr>
            <a:xfrm>
              <a:off x="6596040" y="2956924"/>
              <a:ext cx="2050165" cy="688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218"/>
            <p:cNvCxnSpPr/>
            <p:nvPr/>
          </p:nvCxnSpPr>
          <p:spPr>
            <a:xfrm>
              <a:off x="6596040" y="2956924"/>
              <a:ext cx="2050165" cy="1135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219"/>
            <p:cNvCxnSpPr/>
            <p:nvPr/>
          </p:nvCxnSpPr>
          <p:spPr>
            <a:xfrm>
              <a:off x="6596040" y="2956924"/>
              <a:ext cx="2050165" cy="1585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220"/>
            <p:cNvCxnSpPr>
              <a:endCxn id="166" idx="2"/>
            </p:cNvCxnSpPr>
            <p:nvPr/>
          </p:nvCxnSpPr>
          <p:spPr>
            <a:xfrm flipV="1">
              <a:off x="6596040" y="2759868"/>
              <a:ext cx="2040662" cy="197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221"/>
            <p:cNvCxnSpPr>
              <a:endCxn id="167" idx="2"/>
            </p:cNvCxnSpPr>
            <p:nvPr/>
          </p:nvCxnSpPr>
          <p:spPr>
            <a:xfrm>
              <a:off x="6596040" y="2956924"/>
              <a:ext cx="2040662" cy="250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224"/>
            <p:cNvCxnSpPr/>
            <p:nvPr/>
          </p:nvCxnSpPr>
          <p:spPr>
            <a:xfrm>
              <a:off x="6596040" y="3388854"/>
              <a:ext cx="2050165" cy="688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225"/>
            <p:cNvCxnSpPr/>
            <p:nvPr/>
          </p:nvCxnSpPr>
          <p:spPr>
            <a:xfrm>
              <a:off x="6596040" y="3388854"/>
              <a:ext cx="2050165" cy="1135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226"/>
            <p:cNvCxnSpPr>
              <a:endCxn id="166" idx="2"/>
            </p:cNvCxnSpPr>
            <p:nvPr/>
          </p:nvCxnSpPr>
          <p:spPr>
            <a:xfrm flipV="1">
              <a:off x="6596040" y="2759868"/>
              <a:ext cx="2040662" cy="628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227"/>
            <p:cNvCxnSpPr>
              <a:endCxn id="167" idx="2"/>
            </p:cNvCxnSpPr>
            <p:nvPr/>
          </p:nvCxnSpPr>
          <p:spPr>
            <a:xfrm flipV="1">
              <a:off x="6596040" y="3207539"/>
              <a:ext cx="2040662" cy="181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228"/>
            <p:cNvCxnSpPr>
              <a:endCxn id="168" idx="2"/>
            </p:cNvCxnSpPr>
            <p:nvPr/>
          </p:nvCxnSpPr>
          <p:spPr>
            <a:xfrm>
              <a:off x="6596040" y="3388854"/>
              <a:ext cx="2040662" cy="268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232"/>
            <p:cNvCxnSpPr/>
            <p:nvPr/>
          </p:nvCxnSpPr>
          <p:spPr>
            <a:xfrm>
              <a:off x="6586537" y="3845769"/>
              <a:ext cx="2050165" cy="688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233"/>
            <p:cNvCxnSpPr>
              <a:endCxn id="166" idx="2"/>
            </p:cNvCxnSpPr>
            <p:nvPr/>
          </p:nvCxnSpPr>
          <p:spPr>
            <a:xfrm flipV="1">
              <a:off x="6586537" y="2759868"/>
              <a:ext cx="2050165" cy="1085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234"/>
            <p:cNvCxnSpPr>
              <a:endCxn id="167" idx="2"/>
            </p:cNvCxnSpPr>
            <p:nvPr/>
          </p:nvCxnSpPr>
          <p:spPr>
            <a:xfrm flipV="1">
              <a:off x="6586537" y="3207539"/>
              <a:ext cx="2050165" cy="638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235"/>
            <p:cNvCxnSpPr>
              <a:endCxn id="168" idx="2"/>
            </p:cNvCxnSpPr>
            <p:nvPr/>
          </p:nvCxnSpPr>
          <p:spPr>
            <a:xfrm flipV="1">
              <a:off x="6586537" y="3657593"/>
              <a:ext cx="2050165" cy="188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236"/>
            <p:cNvCxnSpPr>
              <a:endCxn id="169" idx="2"/>
            </p:cNvCxnSpPr>
            <p:nvPr/>
          </p:nvCxnSpPr>
          <p:spPr>
            <a:xfrm>
              <a:off x="6586537" y="3845769"/>
              <a:ext cx="2050165" cy="2499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241"/>
            <p:cNvCxnSpPr>
              <a:endCxn id="166" idx="2"/>
            </p:cNvCxnSpPr>
            <p:nvPr/>
          </p:nvCxnSpPr>
          <p:spPr>
            <a:xfrm flipV="1">
              <a:off x="6605543" y="2759868"/>
              <a:ext cx="2031159" cy="153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242"/>
            <p:cNvCxnSpPr>
              <a:endCxn id="167" idx="2"/>
            </p:cNvCxnSpPr>
            <p:nvPr/>
          </p:nvCxnSpPr>
          <p:spPr>
            <a:xfrm flipV="1">
              <a:off x="6605543" y="3207539"/>
              <a:ext cx="2031159" cy="1091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243"/>
            <p:cNvCxnSpPr>
              <a:endCxn id="168" idx="2"/>
            </p:cNvCxnSpPr>
            <p:nvPr/>
          </p:nvCxnSpPr>
          <p:spPr>
            <a:xfrm flipV="1">
              <a:off x="6605543" y="3657593"/>
              <a:ext cx="2031159" cy="641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244"/>
            <p:cNvCxnSpPr>
              <a:endCxn id="169" idx="2"/>
            </p:cNvCxnSpPr>
            <p:nvPr/>
          </p:nvCxnSpPr>
          <p:spPr>
            <a:xfrm flipV="1">
              <a:off x="6605543" y="4095739"/>
              <a:ext cx="2031159" cy="203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245"/>
            <p:cNvCxnSpPr>
              <a:endCxn id="170" idx="2"/>
            </p:cNvCxnSpPr>
            <p:nvPr/>
          </p:nvCxnSpPr>
          <p:spPr>
            <a:xfrm>
              <a:off x="6605543" y="4298744"/>
              <a:ext cx="2031159" cy="230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51"/>
            <p:cNvCxnSpPr>
              <a:endCxn id="166" idx="2"/>
            </p:cNvCxnSpPr>
            <p:nvPr/>
          </p:nvCxnSpPr>
          <p:spPr>
            <a:xfrm flipV="1">
              <a:off x="6577034" y="2759868"/>
              <a:ext cx="2059668" cy="1978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52"/>
            <p:cNvCxnSpPr>
              <a:endCxn id="167" idx="2"/>
            </p:cNvCxnSpPr>
            <p:nvPr/>
          </p:nvCxnSpPr>
          <p:spPr>
            <a:xfrm flipV="1">
              <a:off x="6577034" y="3207539"/>
              <a:ext cx="2059668" cy="1531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53"/>
            <p:cNvCxnSpPr>
              <a:endCxn id="168" idx="2"/>
            </p:cNvCxnSpPr>
            <p:nvPr/>
          </p:nvCxnSpPr>
          <p:spPr>
            <a:xfrm flipV="1">
              <a:off x="6577034" y="3657593"/>
              <a:ext cx="2059668" cy="108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54"/>
            <p:cNvCxnSpPr>
              <a:endCxn id="169" idx="2"/>
            </p:cNvCxnSpPr>
            <p:nvPr/>
          </p:nvCxnSpPr>
          <p:spPr>
            <a:xfrm flipV="1">
              <a:off x="6577034" y="4095739"/>
              <a:ext cx="2059668" cy="642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55"/>
            <p:cNvCxnSpPr>
              <a:endCxn id="170" idx="2"/>
            </p:cNvCxnSpPr>
            <p:nvPr/>
          </p:nvCxnSpPr>
          <p:spPr>
            <a:xfrm flipV="1">
              <a:off x="6577034" y="4529152"/>
              <a:ext cx="2059668" cy="2095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61"/>
            <p:cNvCxnSpPr>
              <a:endCxn id="166" idx="2"/>
            </p:cNvCxnSpPr>
            <p:nvPr/>
          </p:nvCxnSpPr>
          <p:spPr>
            <a:xfrm flipV="1">
              <a:off x="6596040" y="2759868"/>
              <a:ext cx="2040662" cy="242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62"/>
            <p:cNvCxnSpPr>
              <a:endCxn id="167" idx="2"/>
            </p:cNvCxnSpPr>
            <p:nvPr/>
          </p:nvCxnSpPr>
          <p:spPr>
            <a:xfrm flipV="1">
              <a:off x="6596040" y="3207539"/>
              <a:ext cx="2040662" cy="1978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63"/>
            <p:cNvCxnSpPr>
              <a:endCxn id="168" idx="2"/>
            </p:cNvCxnSpPr>
            <p:nvPr/>
          </p:nvCxnSpPr>
          <p:spPr>
            <a:xfrm flipV="1">
              <a:off x="6596040" y="3657593"/>
              <a:ext cx="2040662" cy="1528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64"/>
            <p:cNvCxnSpPr>
              <a:endCxn id="169" idx="2"/>
            </p:cNvCxnSpPr>
            <p:nvPr/>
          </p:nvCxnSpPr>
          <p:spPr>
            <a:xfrm flipV="1">
              <a:off x="6596040" y="4095739"/>
              <a:ext cx="2040662" cy="1090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65"/>
            <p:cNvCxnSpPr>
              <a:endCxn id="170" idx="2"/>
            </p:cNvCxnSpPr>
            <p:nvPr/>
          </p:nvCxnSpPr>
          <p:spPr>
            <a:xfrm flipV="1">
              <a:off x="6596040" y="4529152"/>
              <a:ext cx="2040662" cy="657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"/>
          <p:cNvSpPr/>
          <p:nvPr/>
        </p:nvSpPr>
        <p:spPr>
          <a:xfrm>
            <a:off x="215516" y="2564904"/>
            <a:ext cx="324036" cy="27363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INPUT</a:t>
            </a:r>
            <a:endParaRPr lang="en-US" altLang="ko-KR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496436" y="2492896"/>
            <a:ext cx="324036" cy="27363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OUTPUT</a:t>
            </a:r>
            <a:endParaRPr lang="en-US" altLang="ko-KR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23" name="직선 화살표 연결선 6"/>
          <p:cNvCxnSpPr>
            <a:stCxn id="166" idx="6"/>
            <a:endCxn id="222" idx="1"/>
          </p:cNvCxnSpPr>
          <p:nvPr/>
        </p:nvCxnSpPr>
        <p:spPr>
          <a:xfrm rot="16200000" flipH="1">
            <a:off x="7766575" y="3131187"/>
            <a:ext cx="820005" cy="63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6"/>
          <p:cNvCxnSpPr>
            <a:stCxn id="167" idx="6"/>
            <a:endCxn id="222" idx="1"/>
          </p:cNvCxnSpPr>
          <p:nvPr/>
        </p:nvCxnSpPr>
        <p:spPr>
          <a:xfrm>
            <a:off x="7856720" y="3440963"/>
            <a:ext cx="639716" cy="42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6"/>
          <p:cNvCxnSpPr>
            <a:stCxn id="168" idx="6"/>
            <a:endCxn id="222" idx="1"/>
          </p:cNvCxnSpPr>
          <p:nvPr/>
        </p:nvCxnSpPr>
        <p:spPr>
          <a:xfrm>
            <a:off x="7856718" y="3843012"/>
            <a:ext cx="639718" cy="18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6"/>
          <p:cNvCxnSpPr>
            <a:stCxn id="169" idx="6"/>
            <a:endCxn id="222" idx="1"/>
          </p:cNvCxnSpPr>
          <p:nvPr/>
        </p:nvCxnSpPr>
        <p:spPr>
          <a:xfrm flipV="1">
            <a:off x="7856718" y="3861048"/>
            <a:ext cx="639718" cy="37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6"/>
          <p:cNvCxnSpPr>
            <a:stCxn id="170" idx="6"/>
            <a:endCxn id="222" idx="1"/>
          </p:cNvCxnSpPr>
          <p:nvPr/>
        </p:nvCxnSpPr>
        <p:spPr>
          <a:xfrm rot="5400000" flipH="1" flipV="1">
            <a:off x="7796298" y="3921469"/>
            <a:ext cx="760560" cy="63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"/>
          <p:cNvGrpSpPr/>
          <p:nvPr/>
        </p:nvGrpSpPr>
        <p:grpSpPr>
          <a:xfrm rot="0">
            <a:off x="1268016" y="4877544"/>
            <a:ext cx="2655912" cy="927720"/>
            <a:chOff x="1403648" y="5165576"/>
            <a:chExt cx="2655912" cy="927720"/>
          </a:xfrm>
        </p:grpSpPr>
        <p:sp>
          <p:nvSpPr>
            <p:cNvPr id="228" name=""/>
            <p:cNvSpPr/>
            <p:nvPr/>
          </p:nvSpPr>
          <p:spPr>
            <a:xfrm>
              <a:off x="1943708" y="5337212"/>
              <a:ext cx="1512168" cy="57606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29" name=""/>
            <p:cNvSpPr/>
            <p:nvPr/>
          </p:nvSpPr>
          <p:spPr>
            <a:xfrm>
              <a:off x="1403648" y="5165576"/>
              <a:ext cx="2655912" cy="927720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27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입력층</a:t>
              </a:r>
              <a:endParaRPr lang="ko-KR" altLang="en-US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grpSp>
        <p:nvGrpSpPr>
          <p:cNvPr id="231" name=""/>
          <p:cNvGrpSpPr/>
          <p:nvPr/>
        </p:nvGrpSpPr>
        <p:grpSpPr>
          <a:xfrm rot="0">
            <a:off x="3824300" y="5525616"/>
            <a:ext cx="2655912" cy="927720"/>
            <a:chOff x="1403648" y="5165576"/>
            <a:chExt cx="2655912" cy="927720"/>
          </a:xfrm>
        </p:grpSpPr>
        <p:sp>
          <p:nvSpPr>
            <p:cNvPr id="232" name=""/>
            <p:cNvSpPr/>
            <p:nvPr/>
          </p:nvSpPr>
          <p:spPr>
            <a:xfrm>
              <a:off x="1943708" y="5337212"/>
              <a:ext cx="1512168" cy="57606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33" name=""/>
            <p:cNvSpPr/>
            <p:nvPr/>
          </p:nvSpPr>
          <p:spPr>
            <a:xfrm>
              <a:off x="1403648" y="5165576"/>
              <a:ext cx="2655912" cy="927720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27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은닉층</a:t>
              </a:r>
              <a:endParaRPr lang="ko-KR" altLang="en-US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grpSp>
        <p:nvGrpSpPr>
          <p:cNvPr id="234" name=""/>
          <p:cNvGrpSpPr/>
          <p:nvPr/>
        </p:nvGrpSpPr>
        <p:grpSpPr>
          <a:xfrm rot="0">
            <a:off x="6336196" y="4941168"/>
            <a:ext cx="2655912" cy="927720"/>
            <a:chOff x="1403648" y="5165576"/>
            <a:chExt cx="2655912" cy="927720"/>
          </a:xfrm>
        </p:grpSpPr>
        <p:sp>
          <p:nvSpPr>
            <p:cNvPr id="235" name=""/>
            <p:cNvSpPr/>
            <p:nvPr/>
          </p:nvSpPr>
          <p:spPr>
            <a:xfrm>
              <a:off x="1943708" y="5337212"/>
              <a:ext cx="1512168" cy="57606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36" name=""/>
            <p:cNvSpPr/>
            <p:nvPr/>
          </p:nvSpPr>
          <p:spPr>
            <a:xfrm>
              <a:off x="1403648" y="5165576"/>
              <a:ext cx="2655912" cy="927720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27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출력층</a:t>
              </a:r>
              <a:endParaRPr lang="ko-KR" altLang="en-US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grpSp>
        <p:nvGrpSpPr>
          <p:cNvPr id="243" name=""/>
          <p:cNvGrpSpPr/>
          <p:nvPr/>
        </p:nvGrpSpPr>
        <p:grpSpPr>
          <a:xfrm rot="0">
            <a:off x="2159732" y="2564904"/>
            <a:ext cx="5508612" cy="1332148"/>
            <a:chOff x="2159732" y="2564904"/>
            <a:chExt cx="5508612" cy="1332148"/>
          </a:xfrm>
        </p:grpSpPr>
        <p:sp>
          <p:nvSpPr>
            <p:cNvPr id="237" name=""/>
            <p:cNvSpPr/>
            <p:nvPr/>
          </p:nvSpPr>
          <p:spPr>
            <a:xfrm>
              <a:off x="2159732" y="2564904"/>
              <a:ext cx="5508612" cy="1332148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40" name=""/>
            <p:cNvSpPr/>
            <p:nvPr/>
          </p:nvSpPr>
          <p:spPr>
            <a:xfrm>
              <a:off x="2843808" y="2816932"/>
              <a:ext cx="4356484" cy="864096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3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순전파</a:t>
              </a:r>
              <a:endParaRPr lang="ko-KR" altLang="en-US" sz="3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grpSp>
        <p:nvGrpSpPr>
          <p:cNvPr id="242" name=""/>
          <p:cNvGrpSpPr/>
          <p:nvPr/>
        </p:nvGrpSpPr>
        <p:grpSpPr>
          <a:xfrm rot="0">
            <a:off x="2087724" y="3645024"/>
            <a:ext cx="5508612" cy="1332148"/>
            <a:chOff x="2087724" y="3645024"/>
            <a:chExt cx="5508612" cy="1332148"/>
          </a:xfrm>
        </p:grpSpPr>
        <p:sp>
          <p:nvSpPr>
            <p:cNvPr id="239" name=""/>
            <p:cNvSpPr/>
            <p:nvPr/>
          </p:nvSpPr>
          <p:spPr>
            <a:xfrm flipH="1">
              <a:off x="2087724" y="3645024"/>
              <a:ext cx="5508612" cy="1332148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41" name=""/>
            <p:cNvSpPr/>
            <p:nvPr/>
          </p:nvSpPr>
          <p:spPr>
            <a:xfrm>
              <a:off x="2807804" y="3897052"/>
              <a:ext cx="4356484" cy="864096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3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역전파</a:t>
              </a:r>
              <a:endParaRPr lang="ko-KR" altLang="en-US" sz="3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bldLvl="0" animBg="1" autoUpdateAnimBg="1"/>
      <p:bldP spid="242" grpId="1" bldLvl="0" animBg="1" autoUpdate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뉴런의 네트워크화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두 층 간의 접속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57" name=""/>
          <p:cNvGrpSpPr/>
          <p:nvPr/>
        </p:nvGrpSpPr>
        <p:grpSpPr>
          <a:xfrm rot="0">
            <a:off x="-396552" y="1916832"/>
            <a:ext cx="4860540" cy="3924436"/>
            <a:chOff x="-396552" y="1916832"/>
            <a:chExt cx="5040560" cy="3924436"/>
          </a:xfrm>
        </p:grpSpPr>
        <p:grpSp>
          <p:nvGrpSpPr>
            <p:cNvPr id="49" name=""/>
            <p:cNvGrpSpPr/>
            <p:nvPr/>
          </p:nvGrpSpPr>
          <p:grpSpPr>
            <a:xfrm rot="0">
              <a:off x="863588" y="1952835"/>
              <a:ext cx="2484275" cy="3168352"/>
              <a:chOff x="935596" y="1988840"/>
              <a:chExt cx="2196244" cy="2952328"/>
            </a:xfrm>
          </p:grpSpPr>
          <p:sp>
            <p:nvSpPr>
              <p:cNvPr id="8" name=""/>
              <p:cNvSpPr/>
              <p:nvPr/>
            </p:nvSpPr>
            <p:spPr>
              <a:xfrm>
                <a:off x="935596" y="1988840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9" name=""/>
              <p:cNvSpPr/>
              <p:nvPr/>
            </p:nvSpPr>
            <p:spPr>
              <a:xfrm>
                <a:off x="935596" y="2492896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10" name=""/>
              <p:cNvSpPr/>
              <p:nvPr/>
            </p:nvSpPr>
            <p:spPr>
              <a:xfrm>
                <a:off x="935596" y="3032956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935596" y="3537012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935596" y="4041068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13" name=""/>
              <p:cNvSpPr/>
              <p:nvPr/>
            </p:nvSpPr>
            <p:spPr>
              <a:xfrm>
                <a:off x="935596" y="4545124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14" name=""/>
              <p:cNvSpPr/>
              <p:nvPr/>
            </p:nvSpPr>
            <p:spPr>
              <a:xfrm>
                <a:off x="2735796" y="2240868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lstStyle/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2735796" y="2708920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lstStyle/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16" name=""/>
              <p:cNvSpPr/>
              <p:nvPr/>
            </p:nvSpPr>
            <p:spPr>
              <a:xfrm>
                <a:off x="2735796" y="3230978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lstStyle/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17" name=""/>
              <p:cNvSpPr/>
              <p:nvPr/>
            </p:nvSpPr>
            <p:spPr>
              <a:xfrm>
                <a:off x="2735796" y="3717032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lstStyle/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18" name=""/>
              <p:cNvSpPr/>
              <p:nvPr/>
            </p:nvSpPr>
            <p:spPr>
              <a:xfrm>
                <a:off x="2735796" y="4221088"/>
                <a:ext cx="396044" cy="396044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lstStyle/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cxnSp>
            <p:nvCxnSpPr>
              <p:cNvPr id="19" name=""/>
              <p:cNvCxnSpPr>
                <a:stCxn id="8" idx="6"/>
                <a:endCxn id="14" idx="2"/>
              </p:cNvCxnSpPr>
              <p:nvPr/>
            </p:nvCxnSpPr>
            <p:spPr>
              <a:xfrm>
                <a:off x="1331640" y="2186862"/>
                <a:ext cx="1404156" cy="25202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0" name=""/>
              <p:cNvCxnSpPr>
                <a:stCxn id="9" idx="6"/>
                <a:endCxn id="14" idx="2"/>
              </p:cNvCxnSpPr>
              <p:nvPr/>
            </p:nvCxnSpPr>
            <p:spPr>
              <a:xfrm flipV="1">
                <a:off x="1331640" y="2438890"/>
                <a:ext cx="1404156" cy="25202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1" name=""/>
              <p:cNvCxnSpPr>
                <a:stCxn id="10" idx="6"/>
                <a:endCxn id="14" idx="2"/>
              </p:cNvCxnSpPr>
              <p:nvPr/>
            </p:nvCxnSpPr>
            <p:spPr>
              <a:xfrm flipV="1">
                <a:off x="1331640" y="2438890"/>
                <a:ext cx="1404156" cy="7920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2" name=""/>
              <p:cNvCxnSpPr>
                <a:stCxn id="11" idx="6"/>
                <a:endCxn id="14" idx="2"/>
              </p:cNvCxnSpPr>
              <p:nvPr/>
            </p:nvCxnSpPr>
            <p:spPr>
              <a:xfrm flipV="1">
                <a:off x="1331640" y="2438890"/>
                <a:ext cx="1404156" cy="129614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3" name=""/>
              <p:cNvCxnSpPr>
                <a:stCxn id="12" idx="6"/>
                <a:endCxn id="14" idx="2"/>
              </p:cNvCxnSpPr>
              <p:nvPr/>
            </p:nvCxnSpPr>
            <p:spPr>
              <a:xfrm rot="5400000" flipH="1" flipV="1">
                <a:off x="1133618" y="2636912"/>
                <a:ext cx="1800200" cy="140415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4" name=""/>
              <p:cNvCxnSpPr>
                <a:stCxn id="13" idx="6"/>
                <a:endCxn id="14" idx="2"/>
              </p:cNvCxnSpPr>
              <p:nvPr/>
            </p:nvCxnSpPr>
            <p:spPr>
              <a:xfrm rot="5400000" flipH="1" flipV="1">
                <a:off x="881590" y="2888940"/>
                <a:ext cx="2304256" cy="140415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5" name=""/>
              <p:cNvCxnSpPr>
                <a:stCxn id="8" idx="6"/>
                <a:endCxn id="15" idx="2"/>
              </p:cNvCxnSpPr>
              <p:nvPr/>
            </p:nvCxnSpPr>
            <p:spPr>
              <a:xfrm>
                <a:off x="1331640" y="2186862"/>
                <a:ext cx="1404156" cy="72008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6" name=""/>
              <p:cNvCxnSpPr>
                <a:stCxn id="9" idx="6"/>
                <a:endCxn id="15" idx="2"/>
              </p:cNvCxnSpPr>
              <p:nvPr/>
            </p:nvCxnSpPr>
            <p:spPr>
              <a:xfrm>
                <a:off x="1331640" y="2690918"/>
                <a:ext cx="1404156" cy="2160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7" name=""/>
              <p:cNvCxnSpPr>
                <a:stCxn id="10" idx="6"/>
                <a:endCxn id="15" idx="2"/>
              </p:cNvCxnSpPr>
              <p:nvPr/>
            </p:nvCxnSpPr>
            <p:spPr>
              <a:xfrm flipV="1">
                <a:off x="1331640" y="2906942"/>
                <a:ext cx="1404156" cy="32403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8" name=""/>
              <p:cNvCxnSpPr>
                <a:stCxn id="11" idx="6"/>
                <a:endCxn id="15" idx="2"/>
              </p:cNvCxnSpPr>
              <p:nvPr/>
            </p:nvCxnSpPr>
            <p:spPr>
              <a:xfrm flipV="1">
                <a:off x="1331640" y="2906942"/>
                <a:ext cx="1404156" cy="82809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29" name=""/>
              <p:cNvCxnSpPr>
                <a:stCxn id="12" idx="6"/>
                <a:endCxn id="15" idx="2"/>
              </p:cNvCxnSpPr>
              <p:nvPr/>
            </p:nvCxnSpPr>
            <p:spPr>
              <a:xfrm flipV="1">
                <a:off x="1331640" y="2906942"/>
                <a:ext cx="1404156" cy="133214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0" name=""/>
              <p:cNvCxnSpPr>
                <a:stCxn id="13" idx="6"/>
                <a:endCxn id="15" idx="2"/>
              </p:cNvCxnSpPr>
              <p:nvPr/>
            </p:nvCxnSpPr>
            <p:spPr>
              <a:xfrm rot="5400000" flipH="1" flipV="1">
                <a:off x="1115616" y="3122966"/>
                <a:ext cx="1836204" cy="140415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1" name=""/>
              <p:cNvCxnSpPr>
                <a:stCxn id="8" idx="6"/>
                <a:endCxn id="16" idx="2"/>
              </p:cNvCxnSpPr>
              <p:nvPr/>
            </p:nvCxnSpPr>
            <p:spPr>
              <a:xfrm>
                <a:off x="1331640" y="2186862"/>
                <a:ext cx="1404156" cy="124213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2" name=""/>
              <p:cNvCxnSpPr>
                <a:stCxn id="9" idx="6"/>
                <a:endCxn id="16" idx="2"/>
              </p:cNvCxnSpPr>
              <p:nvPr/>
            </p:nvCxnSpPr>
            <p:spPr>
              <a:xfrm>
                <a:off x="1331640" y="2690918"/>
                <a:ext cx="1404156" cy="73808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3" name=""/>
              <p:cNvCxnSpPr>
                <a:stCxn id="10" idx="6"/>
                <a:endCxn id="16" idx="2"/>
              </p:cNvCxnSpPr>
              <p:nvPr/>
            </p:nvCxnSpPr>
            <p:spPr>
              <a:xfrm>
                <a:off x="1331640" y="3230978"/>
                <a:ext cx="1404156" cy="19802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4" name=""/>
              <p:cNvCxnSpPr>
                <a:stCxn id="11" idx="6"/>
                <a:endCxn id="16" idx="2"/>
              </p:cNvCxnSpPr>
              <p:nvPr/>
            </p:nvCxnSpPr>
            <p:spPr>
              <a:xfrm flipV="1">
                <a:off x="1331640" y="3429000"/>
                <a:ext cx="1404156" cy="30603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5" name="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1331640" y="3429000"/>
                <a:ext cx="1404156" cy="81009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6" name=""/>
              <p:cNvCxnSpPr>
                <a:stCxn id="13" idx="6"/>
                <a:endCxn id="16" idx="2"/>
              </p:cNvCxnSpPr>
              <p:nvPr/>
            </p:nvCxnSpPr>
            <p:spPr>
              <a:xfrm flipV="1">
                <a:off x="1331640" y="3429000"/>
                <a:ext cx="1404156" cy="131414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7" name=""/>
              <p:cNvCxnSpPr>
                <a:stCxn id="8" idx="6"/>
                <a:endCxn id="17" idx="2"/>
              </p:cNvCxnSpPr>
              <p:nvPr/>
            </p:nvCxnSpPr>
            <p:spPr>
              <a:xfrm rot="16200000" flipH="1">
                <a:off x="1169622" y="2348880"/>
                <a:ext cx="1728192" cy="140415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8" name=""/>
              <p:cNvCxnSpPr>
                <a:stCxn id="9" idx="6"/>
                <a:endCxn id="17" idx="2"/>
              </p:cNvCxnSpPr>
              <p:nvPr/>
            </p:nvCxnSpPr>
            <p:spPr>
              <a:xfrm>
                <a:off x="1331640" y="2690918"/>
                <a:ext cx="1404156" cy="122413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39" name=""/>
              <p:cNvCxnSpPr>
                <a:stCxn id="10" idx="6"/>
                <a:endCxn id="17" idx="2"/>
              </p:cNvCxnSpPr>
              <p:nvPr/>
            </p:nvCxnSpPr>
            <p:spPr>
              <a:xfrm>
                <a:off x="1331640" y="3230978"/>
                <a:ext cx="1404156" cy="68407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40" name=""/>
              <p:cNvCxnSpPr>
                <a:stCxn id="11" idx="6"/>
                <a:endCxn id="17" idx="2"/>
              </p:cNvCxnSpPr>
              <p:nvPr/>
            </p:nvCxnSpPr>
            <p:spPr>
              <a:xfrm>
                <a:off x="1331640" y="3735034"/>
                <a:ext cx="1404156" cy="18002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41" name=""/>
              <p:cNvCxnSpPr>
                <a:stCxn id="12" idx="6"/>
                <a:endCxn id="17" idx="2"/>
              </p:cNvCxnSpPr>
              <p:nvPr/>
            </p:nvCxnSpPr>
            <p:spPr>
              <a:xfrm flipV="1">
                <a:off x="1331640" y="3915054"/>
                <a:ext cx="1404156" cy="32403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42" name=""/>
              <p:cNvCxnSpPr>
                <a:stCxn id="13" idx="6"/>
                <a:endCxn id="17" idx="2"/>
              </p:cNvCxnSpPr>
              <p:nvPr/>
            </p:nvCxnSpPr>
            <p:spPr>
              <a:xfrm flipV="1">
                <a:off x="1331640" y="3915054"/>
                <a:ext cx="1404156" cy="82809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43" name=""/>
              <p:cNvCxnSpPr>
                <a:stCxn id="8" idx="6"/>
                <a:endCxn id="18" idx="2"/>
              </p:cNvCxnSpPr>
              <p:nvPr/>
            </p:nvCxnSpPr>
            <p:spPr>
              <a:xfrm rot="16200000" flipH="1">
                <a:off x="917593" y="2600907"/>
                <a:ext cx="2232248" cy="140415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44" name=""/>
              <p:cNvCxnSpPr>
                <a:stCxn id="9" idx="6"/>
                <a:endCxn id="18" idx="2"/>
              </p:cNvCxnSpPr>
              <p:nvPr/>
            </p:nvCxnSpPr>
            <p:spPr>
              <a:xfrm rot="16200000" flipH="1">
                <a:off x="1169621" y="2852935"/>
                <a:ext cx="1728193" cy="140415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45" name=""/>
              <p:cNvCxnSpPr>
                <a:stCxn id="10" idx="6"/>
                <a:endCxn id="18" idx="2"/>
              </p:cNvCxnSpPr>
              <p:nvPr/>
            </p:nvCxnSpPr>
            <p:spPr>
              <a:xfrm>
                <a:off x="1331640" y="3230978"/>
                <a:ext cx="1404156" cy="118813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46" name=""/>
              <p:cNvCxnSpPr>
                <a:stCxn id="11" idx="6"/>
                <a:endCxn id="18" idx="2"/>
              </p:cNvCxnSpPr>
              <p:nvPr/>
            </p:nvCxnSpPr>
            <p:spPr>
              <a:xfrm>
                <a:off x="1331640" y="3735034"/>
                <a:ext cx="1404156" cy="68407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47" name=""/>
              <p:cNvCxnSpPr>
                <a:stCxn id="12" idx="6"/>
                <a:endCxn id="18" idx="2"/>
              </p:cNvCxnSpPr>
              <p:nvPr/>
            </p:nvCxnSpPr>
            <p:spPr>
              <a:xfrm>
                <a:off x="1331640" y="4239090"/>
                <a:ext cx="1404156" cy="18002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  <p:cxnSp>
            <p:nvCxnSpPr>
              <p:cNvPr id="48" name=""/>
              <p:cNvCxnSpPr>
                <a:stCxn id="13" idx="6"/>
                <a:endCxn id="18" idx="2"/>
              </p:cNvCxnSpPr>
              <p:nvPr/>
            </p:nvCxnSpPr>
            <p:spPr>
              <a:xfrm flipV="1">
                <a:off x="1331640" y="4419110"/>
                <a:ext cx="1404156" cy="32403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tailEnd type="arrow" w="med" len="med"/>
              </a:ln>
              <a:effectLst/>
            </p:spPr>
          </p:cxnSp>
        </p:grpSp>
        <p:grpSp>
          <p:nvGrpSpPr>
            <p:cNvPr id="52" name=""/>
            <p:cNvGrpSpPr/>
            <p:nvPr/>
          </p:nvGrpSpPr>
          <p:grpSpPr>
            <a:xfrm rot="0">
              <a:off x="1403648" y="4869160"/>
              <a:ext cx="1728192" cy="972108"/>
              <a:chOff x="1367644" y="5121188"/>
              <a:chExt cx="1728192" cy="972108"/>
            </a:xfrm>
          </p:grpSpPr>
          <p:sp>
            <p:nvSpPr>
              <p:cNvPr id="50" name=""/>
              <p:cNvSpPr/>
              <p:nvPr/>
            </p:nvSpPr>
            <p:spPr>
              <a:xfrm>
                <a:off x="1367644" y="5229200"/>
                <a:ext cx="1728192" cy="68407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endPara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  <p:sp>
            <p:nvSpPr>
              <p:cNvPr id="51" name=""/>
              <p:cNvSpPr/>
              <p:nvPr/>
            </p:nvSpPr>
            <p:spPr>
              <a:xfrm>
                <a:off x="1403648" y="5121188"/>
                <a:ext cx="1548172" cy="972108"/>
              </a:xfrm>
              <a:prstGeom prst="rect">
                <a:avLst/>
              </a:prstGeom>
              <a:noFill/>
              <a:ln algn="ctr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 anchorCtr="0">
                <a:normAutofit lnSpcReduction="0"/>
              </a:bodyPr>
              <a:p>
                <a:pPr marL="0" indent="0" algn="ctr" defTabSz="914400" eaLnBrk="1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sz="1000" b="1" i="0">
                    <a:solidFill>
                      <a:schemeClr val="tx1"/>
                    </a:solidFill>
                    <a:latin typeface="나눔손글씨 붓"/>
                    <a:ea typeface="나눔손글씨 붓"/>
                  </a:defRPr>
                </a:pPr>
                <a:r>
                  <a:rPr lang="ko-KR" altLang="en-US" sz="2500" b="1" i="0">
                    <a:solidFill>
                      <a:schemeClr val="tx1"/>
                    </a:solidFill>
                    <a:latin typeface="나눔손글씨 붓"/>
                    <a:ea typeface="나눔손글씨 붓"/>
                  </a:rPr>
                  <a:t>순전파</a:t>
                </a:r>
                <a:endParaRPr lang="ko-KR" altLang="en-US" sz="2500" b="1" i="0">
                  <a:solidFill>
                    <a:schemeClr val="tx1"/>
                  </a:solidFill>
                  <a:latin typeface="나눔손글씨 붓"/>
                  <a:ea typeface="나눔손글씨 붓"/>
                </a:endParaRPr>
              </a:p>
            </p:txBody>
          </p:sp>
        </p:grpSp>
        <p:cxnSp>
          <p:nvCxnSpPr>
            <p:cNvPr id="53" name=""/>
            <p:cNvCxnSpPr/>
            <p:nvPr/>
          </p:nvCxnSpPr>
          <p:spPr>
            <a:xfrm rot="5400000">
              <a:off x="-1026622" y="3555014"/>
              <a:ext cx="3312368" cy="3600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54" name=""/>
            <p:cNvSpPr/>
            <p:nvPr/>
          </p:nvSpPr>
          <p:spPr>
            <a:xfrm>
              <a:off x="-396552" y="3068960"/>
              <a:ext cx="1332148" cy="720080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en-US" altLang="ko-KR" sz="2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M</a:t>
              </a:r>
              <a:r>
                <a:rPr lang="ko-KR" altLang="en-US" sz="2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개</a:t>
              </a:r>
              <a:endParaRPr lang="ko-KR" altLang="en-US" sz="2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cxnSp>
          <p:nvCxnSpPr>
            <p:cNvPr id="55" name=""/>
            <p:cNvCxnSpPr/>
            <p:nvPr/>
          </p:nvCxnSpPr>
          <p:spPr>
            <a:xfrm rot="5400000">
              <a:off x="2267744" y="3465004"/>
              <a:ext cx="2556284" cy="3600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56" name=""/>
            <p:cNvSpPr/>
            <p:nvPr/>
          </p:nvSpPr>
          <p:spPr>
            <a:xfrm>
              <a:off x="3311860" y="3068960"/>
              <a:ext cx="1332148" cy="720080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en-US" altLang="ko-KR" sz="2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N</a:t>
              </a:r>
              <a:r>
                <a:rPr lang="ko-KR" altLang="en-US" sz="2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개</a:t>
              </a:r>
              <a:endParaRPr lang="ko-KR" altLang="en-US" sz="2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rcRect l="20860" t="27600" r="16530" b="57700"/>
          <a:stretch>
            <a:fillRect/>
          </a:stretch>
        </p:blipFill>
        <p:spPr>
          <a:xfrm>
            <a:off x="3527883" y="2384884"/>
            <a:ext cx="5616116" cy="756084"/>
          </a:xfrm>
          <a:prstGeom prst="rect">
            <a:avLst/>
          </a:prstGeom>
        </p:spPr>
      </p:pic>
      <p:sp>
        <p:nvSpPr>
          <p:cNvPr id="60" name=""/>
          <p:cNvSpPr/>
          <p:nvPr/>
        </p:nvSpPr>
        <p:spPr>
          <a:xfrm>
            <a:off x="4067944" y="3429000"/>
            <a:ext cx="4032448" cy="3024336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x</a:t>
            </a: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y : </a:t>
            </a: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w : </a:t>
            </a: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각 요소의 가중치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b : </a:t>
            </a:r>
            <a:r>
              <a:rPr lang="ko-KR" altLang="en-US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각 요소의 편향값</a:t>
            </a:r>
            <a:endParaRPr lang="ko-KR" altLang="en-US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회귀와 분류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22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회귀와 분류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회귀(</a:t>
            </a:r>
            <a:r>
              <a:rPr lang="en-US" altLang="ko-KR"/>
              <a:t>regression</a:t>
            </a:r>
            <a:r>
              <a:rPr lang="ko-KR" altLang="en-US"/>
              <a:t>)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23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44" name=""/>
          <p:cNvPicPr>
            <a:picLocks noChangeAspect="1"/>
          </p:cNvPicPr>
          <p:nvPr/>
        </p:nvPicPr>
        <p:blipFill rotWithShape="1">
          <a:blip r:embed="rId2"/>
          <a:srcRect l="11810" t="23800" r="53150" b="34900"/>
          <a:stretch>
            <a:fillRect/>
          </a:stretch>
        </p:blipFill>
        <p:spPr>
          <a:xfrm>
            <a:off x="2159732" y="1628800"/>
            <a:ext cx="4824536" cy="2736304"/>
          </a:xfrm>
          <a:prstGeom prst="rect">
            <a:avLst/>
          </a:prstGeom>
        </p:spPr>
      </p:pic>
      <p:sp>
        <p:nvSpPr>
          <p:cNvPr id="245" name=""/>
          <p:cNvSpPr/>
          <p:nvPr/>
        </p:nvSpPr>
        <p:spPr>
          <a:xfrm>
            <a:off x="1673678" y="4797152"/>
            <a:ext cx="5796644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기존의</a:t>
            </a:r>
            <a:r>
              <a:rPr lang="en-US" altLang="ko-KR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입력과 출력 데이터의 연관성으로 복잡한 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데이터를 예측하는 과정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bldLvl="0" animBg="1" autoUpdate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회귀와 분류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분류(</a:t>
            </a:r>
            <a:r>
              <a:rPr lang="en-US" altLang="ko-KR"/>
              <a:t>classification</a:t>
            </a:r>
            <a:r>
              <a:rPr lang="ko-KR" altLang="en-US"/>
              <a:t>)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7" name=""/>
          <p:cNvSpPr/>
          <p:nvPr/>
        </p:nvSpPr>
        <p:spPr>
          <a:xfrm>
            <a:off x="1673678" y="4833156"/>
            <a:ext cx="5796644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각 데이터들의 요소들을 그룹화 하여 새롭게 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추가되는 데이터의 범주를 예측하는 과정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48" name=""/>
          <p:cNvPicPr>
            <a:picLocks noChangeAspect="1"/>
          </p:cNvPicPr>
          <p:nvPr/>
        </p:nvPicPr>
        <p:blipFill rotWithShape="1">
          <a:blip r:embed="rId2"/>
          <a:srcRect l="11810" t="50000" r="52760" b="15700"/>
          <a:stretch>
            <a:fillRect/>
          </a:stretch>
        </p:blipFill>
        <p:spPr>
          <a:xfrm>
            <a:off x="2033718" y="1628800"/>
            <a:ext cx="5076564" cy="288032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bldLvl="0" animBg="1" autoUpdateAnimBg="1"/>
      <p:bldP spid="247" grpId="1" bldLvl="0" animBg="1" autoUpdate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활성화 함수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25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활성화 함수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정의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26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6" name=""/>
          <p:cNvSpPr/>
          <p:nvPr/>
        </p:nvSpPr>
        <p:spPr>
          <a:xfrm>
            <a:off x="683568" y="2096852"/>
            <a:ext cx="6948772" cy="14401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뉴런을 활성화 시키는 함수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모든 입력에 가중치를 곱하고 이를 편향에 더한 값으로 뉴런의 흥분상태를 표시하는 신호로 전환</a:t>
            </a:r>
            <a:endParaRPr lang="ko-KR" altLang="en-US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647564" y="4185084"/>
            <a:ext cx="6948772" cy="9721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step function, sigmoid function, </a:t>
            </a:r>
            <a:endParaRPr lang="en-US" altLang="ko-KR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9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hyperbolic tangent function, ramp function</a:t>
            </a:r>
            <a:endParaRPr lang="en-US" altLang="ko-KR" sz="19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활성화 함수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step function</a:t>
            </a:r>
            <a:endParaRPr lang="en-US" altLang="ko-KR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27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48" name=""/>
          <p:cNvPicPr>
            <a:picLocks noChangeAspect="1"/>
          </p:cNvPicPr>
          <p:nvPr/>
        </p:nvPicPr>
        <p:blipFill rotWithShape="1">
          <a:blip r:embed="rId2"/>
          <a:srcRect l="21650" t="27300" r="53540" b="26500"/>
          <a:stretch>
            <a:fillRect/>
          </a:stretch>
        </p:blipFill>
        <p:spPr>
          <a:xfrm>
            <a:off x="467544" y="1988840"/>
            <a:ext cx="3276364" cy="3204356"/>
          </a:xfrm>
          <a:prstGeom prst="rect">
            <a:avLst/>
          </a:prstGeom>
        </p:spPr>
      </p:pic>
      <p:sp>
        <p:nvSpPr>
          <p:cNvPr id="249" name=""/>
          <p:cNvSpPr/>
          <p:nvPr/>
        </p:nvSpPr>
        <p:spPr>
          <a:xfrm>
            <a:off x="1079612" y="5229200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code design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5976156" y="5085184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graph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53" name=""/>
          <p:cNvPicPr>
            <a:picLocks noChangeAspect="1"/>
          </p:cNvPicPr>
          <p:nvPr/>
        </p:nvPicPr>
        <p:blipFill rotWithShape="1">
          <a:blip r:embed="rId3"/>
          <a:srcRect l="35430" t="30400" r="36220" b="30400"/>
          <a:stretch>
            <a:fillRect/>
          </a:stretch>
        </p:blipFill>
        <p:spPr>
          <a:xfrm>
            <a:off x="4572000" y="1898830"/>
            <a:ext cx="3816424" cy="306034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활성화 함수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sigmoid function</a:t>
            </a:r>
            <a:endParaRPr lang="en-US" altLang="ko-KR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28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9" name=""/>
          <p:cNvSpPr/>
          <p:nvPr/>
        </p:nvSpPr>
        <p:spPr>
          <a:xfrm>
            <a:off x="1079612" y="5229200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code design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5616116" y="4833156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graph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grpSp>
        <p:nvGrpSpPr>
          <p:cNvPr id="257" name=""/>
          <p:cNvGrpSpPr/>
          <p:nvPr/>
        </p:nvGrpSpPr>
        <p:grpSpPr>
          <a:xfrm rot="0">
            <a:off x="323528" y="1808820"/>
            <a:ext cx="3168352" cy="3096344"/>
            <a:chOff x="323528" y="1808820"/>
            <a:chExt cx="3168352" cy="3096344"/>
          </a:xfrm>
        </p:grpSpPr>
        <p:pic>
          <p:nvPicPr>
            <p:cNvPr id="253" name=""/>
            <p:cNvPicPr>
              <a:picLocks noChangeAspect="1"/>
            </p:cNvPicPr>
            <p:nvPr/>
          </p:nvPicPr>
          <p:blipFill rotWithShape="1">
            <a:blip r:embed="rId2"/>
            <a:srcRect l="22830" t="24800" r="53540" b="29000"/>
            <a:stretch>
              <a:fillRect/>
            </a:stretch>
          </p:blipFill>
          <p:spPr>
            <a:xfrm>
              <a:off x="323528" y="1808820"/>
              <a:ext cx="3168352" cy="3096344"/>
            </a:xfrm>
            <a:prstGeom prst="rect">
              <a:avLst/>
            </a:prstGeom>
          </p:spPr>
        </p:pic>
        <p:pic>
          <p:nvPicPr>
            <p:cNvPr id="256" name=""/>
            <p:cNvPicPr>
              <a:picLocks noChangeAspect="1"/>
            </p:cNvPicPr>
            <p:nvPr/>
          </p:nvPicPr>
          <p:blipFill rotWithShape="1">
            <a:blip r:embed="rId3"/>
            <a:srcRect l="33860" t="59800" r="55510" b="23400"/>
            <a:stretch>
              <a:fillRect/>
            </a:stretch>
          </p:blipFill>
          <p:spPr>
            <a:xfrm>
              <a:off x="3131840" y="2564904"/>
              <a:ext cx="360040" cy="864096"/>
            </a:xfrm>
            <a:prstGeom prst="rect">
              <a:avLst/>
            </a:prstGeom>
          </p:spPr>
        </p:pic>
      </p:grpSp>
      <p:pic>
        <p:nvPicPr>
          <p:cNvPr id="258" name=""/>
          <p:cNvPicPr>
            <a:picLocks noChangeAspect="1"/>
          </p:cNvPicPr>
          <p:nvPr/>
        </p:nvPicPr>
        <p:blipFill rotWithShape="1">
          <a:blip r:embed="rId4"/>
          <a:srcRect l="34640" t="26900" r="34250" b="30400"/>
          <a:stretch>
            <a:fillRect/>
          </a:stretch>
        </p:blipFill>
        <p:spPr>
          <a:xfrm>
            <a:off x="4175956" y="1412776"/>
            <a:ext cx="4104456" cy="338437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활성화 함수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hyperbolic tangent function</a:t>
            </a:r>
            <a:endParaRPr lang="en-US" altLang="ko-KR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29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9" name=""/>
          <p:cNvSpPr/>
          <p:nvPr/>
        </p:nvSpPr>
        <p:spPr>
          <a:xfrm>
            <a:off x="1079612" y="5229200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code design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5472100" y="4869160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graph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grpSp>
        <p:nvGrpSpPr>
          <p:cNvPr id="258" name=""/>
          <p:cNvGrpSpPr/>
          <p:nvPr/>
        </p:nvGrpSpPr>
        <p:grpSpPr>
          <a:xfrm rot="0">
            <a:off x="431540" y="1700808"/>
            <a:ext cx="3060340" cy="3528392"/>
            <a:chOff x="431540" y="1700808"/>
            <a:chExt cx="3060340" cy="3528392"/>
          </a:xfrm>
        </p:grpSpPr>
        <p:pic>
          <p:nvPicPr>
            <p:cNvPr id="255" name=""/>
            <p:cNvPicPr>
              <a:picLocks noChangeAspect="1"/>
            </p:cNvPicPr>
            <p:nvPr/>
          </p:nvPicPr>
          <p:blipFill rotWithShape="1">
            <a:blip r:embed="rId2"/>
            <a:srcRect l="14560" t="16400" r="61420" b="38100"/>
            <a:stretch>
              <a:fillRect/>
            </a:stretch>
          </p:blipFill>
          <p:spPr>
            <a:xfrm>
              <a:off x="431540" y="1700808"/>
              <a:ext cx="3060340" cy="3528392"/>
            </a:xfrm>
            <a:prstGeom prst="rect">
              <a:avLst/>
            </a:prstGeom>
          </p:spPr>
        </p:pic>
        <p:pic>
          <p:nvPicPr>
            <p:cNvPr id="257" name=""/>
            <p:cNvPicPr>
              <a:picLocks noChangeAspect="1"/>
            </p:cNvPicPr>
            <p:nvPr/>
          </p:nvPicPr>
          <p:blipFill rotWithShape="1">
            <a:blip r:embed="rId3"/>
            <a:srcRect l="33860" t="59800" r="55510" b="23400"/>
            <a:stretch>
              <a:fillRect/>
            </a:stretch>
          </p:blipFill>
          <p:spPr>
            <a:xfrm>
              <a:off x="2627784" y="2564904"/>
              <a:ext cx="864096" cy="864096"/>
            </a:xfrm>
            <a:prstGeom prst="rect">
              <a:avLst/>
            </a:prstGeom>
          </p:spPr>
        </p:pic>
      </p:grpSp>
      <p:pic>
        <p:nvPicPr>
          <p:cNvPr id="259" name=""/>
          <p:cNvPicPr>
            <a:picLocks noChangeAspect="1"/>
          </p:cNvPicPr>
          <p:nvPr/>
        </p:nvPicPr>
        <p:blipFill rotWithShape="1">
          <a:blip r:embed="rId4"/>
          <a:srcRect l="33860" t="29700" r="35830" b="31100"/>
          <a:stretch>
            <a:fillRect/>
          </a:stretch>
        </p:blipFill>
        <p:spPr>
          <a:xfrm>
            <a:off x="4247964" y="1556792"/>
            <a:ext cx="3924436" cy="295232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73E7B7-9464-4F47-A6B8-52C2F2DAF3C7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95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활성화 함수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ramp function</a:t>
            </a:r>
            <a:endParaRPr lang="en-US" altLang="ko-KR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30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9" name=""/>
          <p:cNvSpPr/>
          <p:nvPr/>
        </p:nvSpPr>
        <p:spPr>
          <a:xfrm>
            <a:off x="1079612" y="5229200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code design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5472100" y="4869160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graph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grpSp>
        <p:nvGrpSpPr>
          <p:cNvPr id="262" name=""/>
          <p:cNvGrpSpPr/>
          <p:nvPr/>
        </p:nvGrpSpPr>
        <p:grpSpPr>
          <a:xfrm rot="0">
            <a:off x="575555" y="1772816"/>
            <a:ext cx="3192533" cy="3168352"/>
            <a:chOff x="1088511" y="2564904"/>
            <a:chExt cx="2403368" cy="2232248"/>
          </a:xfrm>
        </p:grpSpPr>
        <p:pic>
          <p:nvPicPr>
            <p:cNvPr id="259" name=""/>
            <p:cNvPicPr>
              <a:picLocks noChangeAspect="1"/>
            </p:cNvPicPr>
            <p:nvPr/>
          </p:nvPicPr>
          <p:blipFill rotWithShape="1">
            <a:blip r:embed="rId2"/>
            <a:srcRect l="21650" t="28300" r="52360" b="50000"/>
            <a:stretch>
              <a:fillRect/>
            </a:stretch>
          </p:blipFill>
          <p:spPr>
            <a:xfrm>
              <a:off x="1115616" y="2564904"/>
              <a:ext cx="2376264" cy="1116124"/>
            </a:xfrm>
            <a:prstGeom prst="rect">
              <a:avLst/>
            </a:prstGeom>
          </p:spPr>
        </p:pic>
        <p:pic>
          <p:nvPicPr>
            <p:cNvPr id="261" name=""/>
            <p:cNvPicPr>
              <a:picLocks noChangeAspect="1"/>
            </p:cNvPicPr>
            <p:nvPr/>
          </p:nvPicPr>
          <p:blipFill rotWithShape="1">
            <a:blip r:embed="rId3"/>
            <a:srcRect l="13480" t="36700" r="60440" b="40200"/>
            <a:stretch>
              <a:fillRect/>
            </a:stretch>
          </p:blipFill>
          <p:spPr>
            <a:xfrm>
              <a:off x="1088511" y="3609020"/>
              <a:ext cx="2385164" cy="1188132"/>
            </a:xfrm>
            <a:prstGeom prst="rect">
              <a:avLst/>
            </a:prstGeom>
          </p:spPr>
        </p:pic>
      </p:grpSp>
      <p:pic>
        <p:nvPicPr>
          <p:cNvPr id="264" name=""/>
          <p:cNvPicPr>
            <a:picLocks noChangeAspect="1"/>
          </p:cNvPicPr>
          <p:nvPr/>
        </p:nvPicPr>
        <p:blipFill rotWithShape="1">
          <a:blip r:embed="rId4"/>
          <a:srcRect l="35040" t="29700" r="35430" b="30400"/>
          <a:stretch>
            <a:fillRect/>
          </a:stretch>
        </p:blipFill>
        <p:spPr>
          <a:xfrm>
            <a:off x="4031940" y="1700808"/>
            <a:ext cx="4284476" cy="320435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r>
              <a:rPr lang="ko-KR" altLang="en-US" dirty="0" smtClean="0">
                <a:latin typeface="+mj-lt"/>
              </a:rPr>
              <a:t>수학 기호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 smtClean="0">
                <a:latin typeface="+mj-lt"/>
              </a:rPr>
              <a:t>시그마 </a:t>
            </a:r>
            <a:r>
              <a:rPr lang="en-US" altLang="ko-KR" dirty="0" smtClean="0">
                <a:latin typeface="+mj-lt"/>
              </a:rPr>
              <a:t>(</a:t>
            </a:r>
            <a:r>
              <a:rPr lang="ko-KR" altLang="en-US" dirty="0" smtClean="0">
                <a:latin typeface="+mj-lt"/>
              </a:rPr>
              <a:t>∑</a:t>
            </a:r>
            <a:r>
              <a:rPr lang="en-US" altLang="ko-KR" dirty="0" smtClean="0">
                <a:latin typeface="+mj-lt"/>
              </a:rPr>
              <a:t>)</a:t>
            </a:r>
            <a:endParaRPr lang="en-US" altLang="ko-KR" dirty="0">
              <a:latin typeface="+mj-lt"/>
            </a:endParaRPr>
          </a:p>
          <a:p>
            <a:pPr lvl="2" indent="-180975"/>
            <a:r>
              <a:rPr lang="ko-KR" altLang="en-US" dirty="0" smtClean="0">
                <a:latin typeface="+mj-lt"/>
              </a:rPr>
              <a:t>원소의 총합을 간단하게 나타내는 수학 기호이다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lvl="2" indent="-180975"/>
            <a:r>
              <a:rPr lang="ko-KR" altLang="en-US" dirty="0" err="1" smtClean="0">
                <a:latin typeface="+mj-lt"/>
              </a:rPr>
              <a:t>넘파이</a:t>
            </a:r>
            <a:r>
              <a:rPr lang="ko-KR" altLang="en-US" dirty="0" smtClean="0">
                <a:latin typeface="+mj-lt"/>
              </a:rPr>
              <a:t> 모듈을 이용해서 </a:t>
            </a:r>
            <a:r>
              <a:rPr lang="en-US" altLang="ko-KR" dirty="0" smtClean="0">
                <a:latin typeface="+mj-lt"/>
              </a:rPr>
              <a:t>sum</a:t>
            </a:r>
            <a:r>
              <a:rPr lang="ko-KR" altLang="en-US" dirty="0" smtClean="0">
                <a:latin typeface="+mj-lt"/>
              </a:rPr>
              <a:t>함수로 간단하게 사용 가능하다</a:t>
            </a:r>
            <a:r>
              <a:rPr lang="en-US" altLang="ko-KR" dirty="0" smtClean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4A4E21E-81B9-46AC-A33A-1F6585018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C:\Users\why37\Desktop\딥러닝\3장 112p\시그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492896"/>
            <a:ext cx="686409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7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r>
              <a:rPr lang="ko-KR" altLang="en-US" dirty="0" smtClean="0">
                <a:latin typeface="+mj-lt"/>
              </a:rPr>
              <a:t>수학 기호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 smtClean="0">
                <a:latin typeface="+mj-lt"/>
              </a:rPr>
              <a:t>자연 상수</a:t>
            </a:r>
            <a:r>
              <a:rPr lang="en-US" altLang="ko-KR" dirty="0" smtClean="0">
                <a:latin typeface="+mj-lt"/>
              </a:rPr>
              <a:t>(e) </a:t>
            </a:r>
            <a:r>
              <a:rPr lang="ko-KR" altLang="en-US" dirty="0" smtClean="0">
                <a:latin typeface="+mj-lt"/>
              </a:rPr>
              <a:t>와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자</a:t>
            </a:r>
            <a:r>
              <a:rPr lang="ko-KR" altLang="en-US" dirty="0">
                <a:latin typeface="+mj-lt"/>
              </a:rPr>
              <a:t>연</a:t>
            </a:r>
            <a:r>
              <a:rPr lang="ko-KR" altLang="en-US" dirty="0" smtClean="0">
                <a:latin typeface="+mj-lt"/>
              </a:rPr>
              <a:t>로그</a:t>
            </a:r>
            <a:r>
              <a:rPr lang="en-US" altLang="ko-KR" dirty="0" smtClean="0">
                <a:latin typeface="+mj-lt"/>
              </a:rPr>
              <a:t>(ln)</a:t>
            </a:r>
            <a:endParaRPr lang="en-US" altLang="ko-KR" dirty="0">
              <a:latin typeface="+mj-lt"/>
            </a:endParaRPr>
          </a:p>
          <a:p>
            <a:pPr lvl="2" indent="-180975"/>
            <a:r>
              <a:rPr lang="ko-KR" altLang="en-US" dirty="0" smtClean="0">
                <a:latin typeface="+mj-lt"/>
              </a:rPr>
              <a:t>자연상수 </a:t>
            </a:r>
            <a:r>
              <a:rPr lang="en-US" altLang="ko-KR" dirty="0" smtClean="0">
                <a:latin typeface="+mj-lt"/>
              </a:rPr>
              <a:t>e</a:t>
            </a:r>
            <a:r>
              <a:rPr lang="ko-KR" altLang="en-US" dirty="0" smtClean="0">
                <a:latin typeface="+mj-lt"/>
              </a:rPr>
              <a:t>는 미분을 해도 식이 변하지 않는 특징을 가지고 있다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lvl="2" indent="-180975"/>
            <a:r>
              <a:rPr lang="ko-KR" altLang="en-US" dirty="0" err="1" smtClean="0">
                <a:latin typeface="+mj-lt"/>
              </a:rPr>
              <a:t>넘파이</a:t>
            </a:r>
            <a:r>
              <a:rPr lang="ko-KR" altLang="en-US" dirty="0" smtClean="0">
                <a:latin typeface="+mj-lt"/>
              </a:rPr>
              <a:t> 모듈을 이용해서 </a:t>
            </a:r>
            <a:r>
              <a:rPr lang="en-US" altLang="ko-KR" dirty="0" err="1" smtClean="0">
                <a:latin typeface="+mj-lt"/>
              </a:rPr>
              <a:t>exp</a:t>
            </a:r>
            <a:r>
              <a:rPr lang="ko-KR" altLang="en-US" dirty="0" smtClean="0">
                <a:latin typeface="+mj-lt"/>
              </a:rPr>
              <a:t>함수로 간단하게 사용 가능하다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lvl="2" indent="-180975"/>
            <a:r>
              <a:rPr lang="ko-KR" altLang="en-US" dirty="0" smtClean="0">
                <a:latin typeface="+mj-lt"/>
              </a:rPr>
              <a:t>자연로그 </a:t>
            </a:r>
            <a:r>
              <a:rPr lang="en-US" altLang="ko-KR" dirty="0" smtClean="0">
                <a:latin typeface="+mj-lt"/>
              </a:rPr>
              <a:t>ln</a:t>
            </a:r>
            <a:r>
              <a:rPr lang="ko-KR" altLang="en-US" dirty="0" smtClean="0">
                <a:latin typeface="+mj-lt"/>
              </a:rPr>
              <a:t>는 미분을 하면 깔끔하게 미분이 되어 </a:t>
            </a:r>
            <a:r>
              <a:rPr lang="en-US" altLang="ko-KR" dirty="0" smtClean="0">
                <a:latin typeface="+mj-lt"/>
              </a:rPr>
              <a:t>5</a:t>
            </a:r>
            <a:r>
              <a:rPr lang="ko-KR" altLang="en-US" dirty="0" smtClean="0">
                <a:latin typeface="+mj-lt"/>
              </a:rPr>
              <a:t>장에서 교차 엔트로피를 구하는데 사용한다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lvl="2" indent="-180975"/>
            <a:r>
              <a:rPr lang="ko-KR" altLang="en-US" dirty="0" err="1" smtClean="0">
                <a:latin typeface="+mj-lt"/>
              </a:rPr>
              <a:t>넘파이</a:t>
            </a:r>
            <a:r>
              <a:rPr lang="ko-KR" altLang="en-US" dirty="0" smtClean="0">
                <a:latin typeface="+mj-lt"/>
              </a:rPr>
              <a:t> 모듈을 이용해서 </a:t>
            </a:r>
            <a:r>
              <a:rPr lang="en-US" altLang="ko-KR" dirty="0" smtClean="0">
                <a:latin typeface="+mj-lt"/>
              </a:rPr>
              <a:t>log</a:t>
            </a:r>
            <a:r>
              <a:rPr lang="ko-KR" altLang="en-US" dirty="0" smtClean="0">
                <a:latin typeface="+mj-lt"/>
              </a:rPr>
              <a:t>함수로 간단하게 사용 가능하다</a:t>
            </a:r>
            <a:r>
              <a:rPr lang="en-US" altLang="ko-KR" dirty="0" smtClean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4A4E21E-81B9-46AC-A33A-1F6585018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why37\Desktop\딥러닝\3장 112p\자연상수와 로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5"/>
            <a:ext cx="6912768" cy="319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980728"/>
            <a:ext cx="8606190" cy="5429288"/>
          </a:xfrm>
        </p:spPr>
        <p:txBody>
          <a:bodyPr/>
          <a:lstStyle/>
          <a:p>
            <a:r>
              <a:rPr lang="ko-KR" altLang="en-US" dirty="0" smtClean="0">
                <a:latin typeface="+mj-lt"/>
              </a:rPr>
              <a:t>선형 대수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 smtClean="0">
                <a:latin typeface="+mj-lt"/>
              </a:rPr>
              <a:t>스칼라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벡터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행렬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err="1" smtClean="0">
                <a:latin typeface="+mj-lt"/>
              </a:rPr>
              <a:t>텐서</a:t>
            </a:r>
            <a:endParaRPr lang="en-US" altLang="ko-KR" dirty="0" smtClean="0">
              <a:latin typeface="+mj-lt"/>
            </a:endParaRPr>
          </a:p>
          <a:p>
            <a:pPr lvl="2" indent="-180975"/>
            <a:r>
              <a:rPr lang="ko-KR" altLang="en-US" dirty="0" err="1" smtClean="0">
                <a:latin typeface="+mj-lt"/>
              </a:rPr>
              <a:t>파이썬에서</a:t>
            </a:r>
            <a:r>
              <a:rPr lang="ko-KR" altLang="en-US" dirty="0" smtClean="0">
                <a:latin typeface="+mj-lt"/>
              </a:rPr>
              <a:t> 다루는 일반적인 수치는 스칼라</a:t>
            </a:r>
            <a:r>
              <a:rPr lang="en-US" altLang="ko-KR" dirty="0" smtClean="0">
                <a:latin typeface="+mj-lt"/>
              </a:rPr>
              <a:t>, 1</a:t>
            </a:r>
            <a:r>
              <a:rPr lang="ko-KR" altLang="en-US" dirty="0" smtClean="0">
                <a:latin typeface="+mj-lt"/>
              </a:rPr>
              <a:t>차원 리스트를 벡터</a:t>
            </a:r>
            <a:r>
              <a:rPr lang="en-US" altLang="ko-KR" dirty="0" smtClean="0">
                <a:latin typeface="+mj-lt"/>
              </a:rPr>
              <a:t>, 2</a:t>
            </a:r>
            <a:r>
              <a:rPr lang="ko-KR" altLang="en-US" dirty="0" smtClean="0">
                <a:latin typeface="+mj-lt"/>
              </a:rPr>
              <a:t>차원 리스트를 행렬</a:t>
            </a:r>
            <a:r>
              <a:rPr lang="en-US" altLang="ko-KR" dirty="0" smtClean="0">
                <a:latin typeface="+mj-lt"/>
              </a:rPr>
              <a:t>, 3</a:t>
            </a:r>
            <a:r>
              <a:rPr lang="ko-KR" altLang="en-US" dirty="0" smtClean="0">
                <a:latin typeface="+mj-lt"/>
              </a:rPr>
              <a:t>차원이상의 리스트를 </a:t>
            </a:r>
            <a:r>
              <a:rPr lang="ko-KR" altLang="en-US" dirty="0" err="1" smtClean="0">
                <a:latin typeface="+mj-lt"/>
              </a:rPr>
              <a:t>텐서라고</a:t>
            </a:r>
            <a:r>
              <a:rPr lang="ko-KR" altLang="en-US" dirty="0" smtClean="0">
                <a:latin typeface="+mj-lt"/>
              </a:rPr>
              <a:t> 한다</a:t>
            </a:r>
            <a:r>
              <a:rPr lang="en-US" altLang="ko-KR" dirty="0" smtClean="0">
                <a:latin typeface="+mj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4A4E21E-81B9-46AC-A33A-1F6585018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C:\Users\why37\Desktop\딥러닝\3장 112p\스칼라, 벡터, 행렬, 텐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6840760" cy="3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4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r>
              <a:rPr lang="ko-KR" altLang="en-US" dirty="0" smtClean="0">
                <a:latin typeface="+mj-lt"/>
              </a:rPr>
              <a:t>선형 대수</a:t>
            </a:r>
            <a:endParaRPr lang="en-US" altLang="ko-KR" dirty="0">
              <a:latin typeface="+mj-lt"/>
            </a:endParaRPr>
          </a:p>
          <a:p>
            <a:pPr lvl="1"/>
            <a:r>
              <a:rPr lang="en-US" altLang="ko-KR" dirty="0" smtClean="0">
                <a:latin typeface="+mj-lt"/>
              </a:rPr>
              <a:t>Reshape</a:t>
            </a:r>
            <a:r>
              <a:rPr lang="ko-KR" altLang="en-US" dirty="0" smtClean="0">
                <a:latin typeface="+mj-lt"/>
              </a:rPr>
              <a:t>와 </a:t>
            </a:r>
            <a:r>
              <a:rPr lang="en-US" altLang="ko-KR" dirty="0" smtClean="0">
                <a:latin typeface="+mj-lt"/>
              </a:rPr>
              <a:t>transpose</a:t>
            </a:r>
            <a:r>
              <a:rPr lang="ko-KR" altLang="en-US" dirty="0" smtClean="0">
                <a:latin typeface="+mj-lt"/>
              </a:rPr>
              <a:t>를 이용한 형태 변환</a:t>
            </a:r>
            <a:endParaRPr lang="en-US" altLang="ko-KR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4A4E21E-81B9-46AC-A33A-1F6585018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 descr="C:\Users\why37\Desktop\딥러닝\3장 112p\reshape와 transpo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66026"/>
            <a:ext cx="5697973" cy="352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why37\Desktop\딥러닝\3장 112p\reshape와 transpose 결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73" y="1772816"/>
            <a:ext cx="344602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8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r>
              <a:rPr lang="ko-KR" altLang="en-US" dirty="0" smtClean="0">
                <a:latin typeface="+mj-lt"/>
              </a:rPr>
              <a:t>선형 대수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 smtClean="0">
                <a:latin typeface="+mj-lt"/>
              </a:rPr>
              <a:t>행렬에서의 각 원소 간의 사칙연산</a:t>
            </a:r>
            <a:endParaRPr lang="en-US" altLang="ko-KR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4A4E21E-81B9-46AC-A33A-1F6585018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C:\Users\why37\Desktop\딥러닝\3장 112p\행렬간 사칙연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4" y="1916831"/>
            <a:ext cx="5829399" cy="43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r>
              <a:rPr lang="ko-KR" altLang="en-US" dirty="0" smtClean="0">
                <a:latin typeface="+mj-lt"/>
              </a:rPr>
              <a:t>선형 대수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 smtClean="0">
                <a:latin typeface="+mj-lt"/>
              </a:rPr>
              <a:t>행렬 곱</a:t>
            </a:r>
            <a:endParaRPr lang="en-US" altLang="ko-KR" sz="1200" dirty="0" smtClean="0">
              <a:latin typeface="+mj-lt"/>
            </a:endParaRPr>
          </a:p>
          <a:p>
            <a:pPr lvl="2" indent="-180975"/>
            <a:r>
              <a:rPr lang="en-US" altLang="ko-KR" dirty="0">
                <a:latin typeface="+mj-lt"/>
              </a:rPr>
              <a:t>(</a:t>
            </a:r>
            <a:r>
              <a:rPr lang="en-US" altLang="ko-KR" dirty="0" smtClean="0">
                <a:latin typeface="+mj-lt"/>
              </a:rPr>
              <a:t>l x m) </a:t>
            </a:r>
            <a:r>
              <a:rPr lang="ko-KR" altLang="en-US" dirty="0" smtClean="0">
                <a:latin typeface="+mj-lt"/>
              </a:rPr>
              <a:t>행렬과 </a:t>
            </a:r>
            <a:r>
              <a:rPr lang="en-US" altLang="ko-KR" dirty="0" smtClean="0">
                <a:latin typeface="+mj-lt"/>
              </a:rPr>
              <a:t>(m x n)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행렬끼리 곱해서 </a:t>
            </a:r>
            <a:r>
              <a:rPr lang="en-US" altLang="ko-KR" dirty="0" smtClean="0">
                <a:latin typeface="+mj-lt"/>
              </a:rPr>
              <a:t>(l x n) </a:t>
            </a:r>
            <a:r>
              <a:rPr lang="ko-KR" altLang="en-US" dirty="0" smtClean="0">
                <a:latin typeface="+mj-lt"/>
              </a:rPr>
              <a:t>행렬이 나온다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lvl="2" indent="-180975"/>
            <a:r>
              <a:rPr lang="ko-KR" altLang="en-US" dirty="0" err="1" smtClean="0">
                <a:latin typeface="+mj-lt"/>
              </a:rPr>
              <a:t>넘파이</a:t>
            </a:r>
            <a:r>
              <a:rPr lang="ko-KR" altLang="en-US" dirty="0" smtClean="0">
                <a:latin typeface="+mj-lt"/>
              </a:rPr>
              <a:t> 모듈을 이용해서 </a:t>
            </a:r>
            <a:r>
              <a:rPr lang="en-US" altLang="ko-KR" dirty="0" smtClean="0">
                <a:latin typeface="+mj-lt"/>
              </a:rPr>
              <a:t>dot</a:t>
            </a:r>
            <a:r>
              <a:rPr lang="ko-KR" altLang="en-US" dirty="0" smtClean="0">
                <a:latin typeface="+mj-lt"/>
              </a:rPr>
              <a:t>함수로 간단히 사용 가능하다</a:t>
            </a:r>
            <a:r>
              <a:rPr lang="en-US" altLang="ko-KR" dirty="0" smtClean="0">
                <a:latin typeface="+mj-lt"/>
              </a:rPr>
              <a:t>.</a:t>
            </a:r>
            <a:endParaRPr lang="en-US" altLang="ko-KR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4A4E21E-81B9-46AC-A33A-1F6585018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 descr="C:\Users\why37\Desktop\딥러닝\3장 112p\행렬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559048"/>
            <a:ext cx="4050741" cy="267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hy37\Desktop\딥러닝\3장 112p\전치행렬을 이용한 행렬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8708"/>
            <a:ext cx="4392488" cy="25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6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함초롬바탕"/>
        <a:ea typeface="함초롬바탕"/>
        <a:cs typeface=""/>
      </a:majorFont>
      <a:minorFont>
        <a:latin typeface="함초롬바탕"/>
        <a:ea typeface="함초롬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spcBef>
            <a:spcPct val="0"/>
          </a:spcBef>
          <a:spcAft>
            <a:spcPct val="0"/>
          </a:spcAft>
          <a:buClrTx/>
          <a:buNone/>
          <a:defRPr kumimoji="1" sz="1000" b="1" i="0" u="none" strike="noStrike" cap="none" normalizeH="0" baseline="0" dirty="0" smtClean="0">
            <a:solidFill>
              <a:schemeClr val="tx1"/>
            </a:solidFill>
            <a:latin typeface="맑은 고딕"/>
            <a:ea typeface="맑은 고딕"/>
            <a:cs typeface="Arial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</a:ln>
        <a:effectLst/>
      </a:spPr>
      <a:bodyPr/>
      <a:lstStyle/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295</ep:Words>
  <ep:PresentationFormat>화면 슬라이드 쇼(4:3)</ep:PresentationFormat>
  <ep:Paragraphs>59</ep:Paragraphs>
  <ep:Slides>30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2_기본 디자인</vt:lpstr>
      <vt:lpstr>2주차 강의 딥러닝을 위한 수학 / 신경망  2020. 08 .23</vt:lpstr>
      <vt:lpstr>목차</vt:lpstr>
      <vt:lpstr>1. 딥러닝을 위한 수학</vt:lpstr>
      <vt:lpstr>딥러닝을 위한 수학</vt:lpstr>
      <vt:lpstr>딥러닝을 위한 수학</vt:lpstr>
      <vt:lpstr>딥러닝을 위한 수학</vt:lpstr>
      <vt:lpstr>딥러닝을 위한 수학</vt:lpstr>
      <vt:lpstr>딥러닝을 위한 수학</vt:lpstr>
      <vt:lpstr>딥러닝을 위한 수학</vt:lpstr>
      <vt:lpstr>딥러닝을 위한 수학</vt:lpstr>
      <vt:lpstr>딥러닝을 위한 수학</vt:lpstr>
      <vt:lpstr>딥러닝을 위한 수학</vt:lpstr>
      <vt:lpstr>신경망  2020. 07. 31</vt:lpstr>
      <vt:lpstr>학습 규칙</vt:lpstr>
      <vt:lpstr>학습 규칙</vt:lpstr>
      <vt:lpstr>학습 규칙</vt:lpstr>
      <vt:lpstr>신경세포의 모델화</vt:lpstr>
      <vt:lpstr>신경세포의 모델화</vt:lpstr>
      <vt:lpstr>뉴런의 네트워크화</vt:lpstr>
      <vt:lpstr>뉴런의 네트워크화</vt:lpstr>
      <vt:lpstr>뉴런의 네트워크화</vt:lpstr>
      <vt:lpstr>회귀와 분류</vt:lpstr>
      <vt:lpstr>회귀와 분류</vt:lpstr>
      <vt:lpstr>회귀와 분류</vt:lpstr>
      <vt:lpstr>활성화 함수</vt:lpstr>
      <vt:lpstr>활성화 함수</vt:lpstr>
      <vt:lpstr>활성화 함수</vt:lpstr>
      <vt:lpstr>활성화 함수</vt:lpstr>
      <vt:lpstr>활성화 함수</vt:lpstr>
      <vt:lpstr>활성화 함수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2011-12-16T10:10:59.000</dcterms:created>
  <dc:creator>Windows 사용자</dc:creator>
  <cp:lastModifiedBy>ROOT181018</cp:lastModifiedBy>
  <dcterms:modified xsi:type="dcterms:W3CDTF">2020-08-27T02:39:06.139</dcterms:modified>
  <cp:revision>1895</cp:revision>
  <dc:title>슬라이드 1</dc:title>
</cp:coreProperties>
</file>